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59" r:id="rId4"/>
    <p:sldId id="260" r:id="rId5"/>
    <p:sldId id="262" r:id="rId6"/>
    <p:sldId id="268" r:id="rId7"/>
    <p:sldId id="263" r:id="rId8"/>
    <p:sldId id="261" r:id="rId9"/>
    <p:sldId id="264" r:id="rId10"/>
    <p:sldId id="271" r:id="rId11"/>
    <p:sldId id="265" r:id="rId12"/>
    <p:sldId id="267" r:id="rId13"/>
    <p:sldId id="269" r:id="rId14"/>
    <p:sldId id="270" r:id="rId15"/>
    <p:sldId id="258" r:id="rId16"/>
    <p:sldId id="273" r:id="rId17"/>
    <p:sldId id="266" r:id="rId18"/>
    <p:sldId id="28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74" r:id="rId35"/>
    <p:sldId id="307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95" r:id="rId48"/>
    <p:sldId id="305" r:id="rId49"/>
    <p:sldId id="304" r:id="rId50"/>
    <p:sldId id="306" r:id="rId51"/>
    <p:sldId id="308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4"/>
    <p:restoredTop sz="96327"/>
  </p:normalViewPr>
  <p:slideViewPr>
    <p:cSldViewPr snapToGrid="0" snapToObjects="1">
      <p:cViewPr>
        <p:scale>
          <a:sx n="105" d="100"/>
          <a:sy n="105" d="100"/>
        </p:scale>
        <p:origin x="240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2491-F096-5A46-AE11-58B63A4A1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971158-E1A3-AC44-A939-1169F57C5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7EA4B-BB30-964B-9DD8-54E91E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4E519-FBB8-154C-B38C-FC32F55B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61748-B48E-BF42-9AF7-92CE41F5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F34D-ED53-D240-8E98-804B453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3D0D57-3E1E-E148-9C36-38BDA613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66AB7-322D-1740-AF45-6835675B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0BC55-C32E-D84E-8B1A-88379393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7DF44F-32C6-0C4F-B0B2-31088026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74481C-8C71-9F4B-ABBB-5E5C4364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F3064A-58D5-5F46-B989-0B5E04719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C66-1701-A147-B09C-DDFE91C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2EEB3-644A-A24A-888A-20E39C16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C7913-12DE-1540-883C-4334C03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9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5A4E1-0EE5-B04D-BC87-8066B90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0E2AB-C7C2-E84C-8315-8855AEA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D3EF-65B7-E646-A912-55FE979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877A1-9203-2544-AF95-BD14AD83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2C4D7-E6D7-AB48-9CA7-72E00F4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5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72600-DC5E-C14A-8D43-740521BD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1E2B9A-4BA1-6A4A-8807-D9B6AD3F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7270B-84FF-B244-996F-A42F787D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78813-B654-144B-B2ED-A0FD1D2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31DF6-442A-A44E-A868-4E0E011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4909-3498-124B-AC39-0A7C7DE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C6B47-3A70-9148-A86A-2962F46C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C97E33-D9FE-4F4C-90D7-FF2F0809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D4487F-3B22-4A4A-B568-287DD697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72122-8A3F-0E42-A44C-0479674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0508AB-5EB8-8B47-BBFE-14302B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3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1ECA-CEA7-8B43-ACCB-7FBB350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5892C-4C1D-5D4E-B3F1-6B95B98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2D8D80-0B50-554A-8C99-193860CF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65FF8B-64B2-C641-ACC4-5D30BC585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6D305-AF2C-5246-913E-FEA4E209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3DB25-8E63-B749-942F-EAD803B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C12753-A688-C045-9C2A-4BBD5E4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42F18D-07FB-8A47-84AF-E6FBE36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4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999D-6D14-5A48-B631-978662B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A6DECF-8A2A-824C-BF82-0EE341E7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D17669-170E-5F49-80D3-357BAA5F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15241-1314-5544-8ED5-A7FDCEA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3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A62396-B052-AC45-B609-6DC1692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33E9A7-DAA2-9E49-BD05-C573D17D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690CA-361F-954D-A713-E1C4FAA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9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6D290-AB8A-004B-91DE-D8346C82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F4204-A901-6442-AB27-91CB9B8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2679D3-2277-5E4C-B965-7B932973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AB9658-770D-DB40-87C1-B88B60A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6B45-6FEA-4A42-A309-D493A814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D1A25-E195-8E41-AA9E-352F07B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1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61C30-CB05-2C46-AD48-89B1C759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AE8055-99E8-6042-AD66-F8BC3FAF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7164C-5474-0B4B-8F31-819BFD3F3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47A6B3-BD40-AA48-8F7A-841F7AB2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1C102E-079A-4F4F-8984-49619147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A1C5B9-344B-AB41-91D5-0989794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9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0476-A7B9-CC47-BB8A-2332CB9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4E068-B9BF-5B4E-9034-279D2C77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C528D-3454-6142-9852-6562C7F53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ACEA-FEFC-2745-A790-2040EBC2B2E6}" type="datetimeFigureOut">
              <a:rPr lang="ru-RU" smtClean="0"/>
              <a:t>31.03.2022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5305-799A-9941-9636-DEAE28210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057F6-67A9-7E41-9223-EC676C33F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1C03-FA73-9447-BB21-BAF6510FB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6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1%D0%B5%D1%80%D0%B5%D0%B6%D0%BB%D0%B8%D0%B2%D0%BE%D0%B5_%D0%BF%D1%80%D0%BE%D0%B8%D0%B7%D0%B2%D0%BE%D0%B4%D1%81%D1%82%D0%B2%D0%B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litres.ru/erik-ris/biznes-s-nulya-metod-lean-startup-dlya-bystrogo-testirova-66533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H3ZX0SbNA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ilda.education/articles-jobs-to-be-done#rec2110869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thwishcoffe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rbyparker.com/" TargetMode="External"/><Relationship Id="rId4" Type="http://schemas.openxmlformats.org/officeDocument/2006/relationships/hyperlink" Target="https://www.beeswrap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R0k1U=/" TargetMode="External"/><Relationship Id="rId7" Type="http://schemas.openxmlformats.org/officeDocument/2006/relationships/hyperlink" Target="https://neoschronos.com/assets/lean-canvas.xlsx" TargetMode="External"/><Relationship Id="rId2" Type="http://schemas.openxmlformats.org/officeDocument/2006/relationships/hyperlink" Target="https://miro.com/templates/lean-canv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schronos.com/assets/lean-canvas.xls" TargetMode="External"/><Relationship Id="rId5" Type="http://schemas.openxmlformats.org/officeDocument/2006/relationships/hyperlink" Target="https://docs.google.com/spreadsheets/d/1vMRlnenuxvIR0OSsplcG8rKc5vy4nrjXLz06peDfAhw/edit#gid=0" TargetMode="External"/><Relationship Id="rId4" Type="http://schemas.openxmlformats.org/officeDocument/2006/relationships/hyperlink" Target="https://miro.com/app/board/uXjVOfLPR7I=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lP0gtIGac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lack" TargetMode="External"/><Relationship Id="rId2" Type="http://schemas.openxmlformats.org/officeDocument/2006/relationships/hyperlink" Target="https://ru.wikipedia.org/wiki/%D0%A1%D1%82%D0%B0%D1%80%D1%82%D0%B0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Instagram" TargetMode="External"/><Relationship Id="rId5" Type="http://schemas.openxmlformats.org/officeDocument/2006/relationships/hyperlink" Target="https://ru.wikipedia.org/wiki/Netflix" TargetMode="External"/><Relationship Id="rId4" Type="http://schemas.openxmlformats.org/officeDocument/2006/relationships/hyperlink" Target="https://en.wikipedia.org/wiki/Glitch_(video_ga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050"/>
            <a:ext cx="9144000" cy="1983187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C00000"/>
                </a:solidFill>
              </a:rPr>
              <a:t>Стартапы</a:t>
            </a:r>
            <a:br>
              <a:rPr lang="ru-RU" sz="6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Lean Startup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237"/>
            <a:ext cx="9144000" cy="203571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 стартапы и про «бережливый стартап»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E91D0-431C-A644-B23E-EF3D1E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9338"/>
          </a:xfrm>
        </p:spPr>
        <p:txBody>
          <a:bodyPr/>
          <a:lstStyle/>
          <a:p>
            <a:r>
              <a:rPr lang="ru-RU" dirty="0"/>
              <a:t>Экосистема развития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3D1E6-831F-C644-9D9D-5655E6AC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4"/>
            <a:ext cx="10515600" cy="4762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Стартапы — это очень хорошо для развития экономики, поэтому их поддерживают различные «институты развития».</a:t>
            </a:r>
          </a:p>
          <a:p>
            <a:pPr marL="0" indent="0">
              <a:buNone/>
            </a:pPr>
            <a:r>
              <a:rPr lang="ru-RU" dirty="0"/>
              <a:t>В поддержке стартапов участвуют:</a:t>
            </a:r>
          </a:p>
          <a:p>
            <a:r>
              <a:rPr lang="ru-RU" dirty="0"/>
              <a:t>университеты и бизнес-школы,</a:t>
            </a:r>
          </a:p>
          <a:p>
            <a:r>
              <a:rPr lang="ru-RU" dirty="0"/>
              <a:t>технопарки,</a:t>
            </a:r>
          </a:p>
          <a:p>
            <a:r>
              <a:rPr lang="ru-RU" dirty="0"/>
              <a:t>грантовые программы,</a:t>
            </a:r>
          </a:p>
          <a:p>
            <a:r>
              <a:rPr lang="ru-RU" dirty="0"/>
              <a:t>сообщества бизнес-ангелов и фонды,</a:t>
            </a:r>
          </a:p>
          <a:p>
            <a:r>
              <a:rPr lang="ru-RU" dirty="0"/>
              <a:t>бизнес-инкубаторы и акселераторы,</a:t>
            </a:r>
          </a:p>
          <a:p>
            <a:r>
              <a:rPr lang="ru-RU" dirty="0"/>
              <a:t>площадки для краудфандинга,</a:t>
            </a:r>
          </a:p>
          <a:p>
            <a:r>
              <a:rPr lang="ru-RU" dirty="0"/>
              <a:t>отраслевые конференции и конкурсы,</a:t>
            </a:r>
          </a:p>
          <a:p>
            <a:r>
              <a:rPr lang="ru-RU" dirty="0"/>
              <a:t>профессиональное сообщество.</a:t>
            </a:r>
          </a:p>
          <a:p>
            <a:pPr marL="0" indent="0">
              <a:buNone/>
            </a:pPr>
            <a:r>
              <a:rPr lang="ru-RU" dirty="0"/>
              <a:t>Их совокупность создаёт «экосистему», которая обеспечивает условия для создания и развития новых компаний.</a:t>
            </a:r>
          </a:p>
        </p:txBody>
      </p:sp>
    </p:spTree>
    <p:extLst>
      <p:ext uri="{BB962C8B-B14F-4D97-AF65-F5344CB8AC3E}">
        <p14:creationId xmlns:p14="http://schemas.microsoft.com/office/powerpoint/2010/main" val="146331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F8A2A-2206-8749-B16B-BEE0ECB7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81" b="78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FAD5-3814-8243-BECB-F30737F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42"/>
          </a:xfrm>
        </p:spPr>
        <p:txBody>
          <a:bodyPr/>
          <a:lstStyle/>
          <a:p>
            <a:r>
              <a:rPr lang="ru-RU" dirty="0"/>
              <a:t>Акселераторы и технопарки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7FFF1-6915-D440-AC22-0570B6E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776"/>
            <a:ext cx="10515600" cy="560222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Акселератор</a:t>
            </a:r>
            <a:r>
              <a:rPr lang="ru-RU" dirty="0"/>
              <a:t> —обеспечивает интенсивное развитие стартап-команд через менторство, обучение, финансовую и экспертную поддержку.</a:t>
            </a:r>
          </a:p>
          <a:p>
            <a:pPr lvl="1"/>
            <a:r>
              <a:rPr lang="ru-RU" dirty="0"/>
              <a:t>Стартапы приходят со своими проектами, проходя предварительный отбор. Выпускники имеют достаточно большие шансы на получение финансирования.</a:t>
            </a:r>
          </a:p>
          <a:p>
            <a:pPr lvl="1"/>
            <a:r>
              <a:rPr lang="ru-RU" dirty="0"/>
              <a:t>Если же собрана команда специалистов, создан прототип и настало время для рывка — добро пожаловать в акселератор.</a:t>
            </a:r>
          </a:p>
          <a:p>
            <a:pPr lvl="1"/>
            <a:r>
              <a:rPr lang="ru-RU" dirty="0"/>
              <a:t>Государственные: </a:t>
            </a:r>
            <a:r>
              <a:rPr lang="ru-RU" i="1" dirty="0"/>
              <a:t>Сколково, ФРИИ (Фонд развития интернет-инициатив)</a:t>
            </a:r>
          </a:p>
          <a:p>
            <a:pPr lvl="2"/>
            <a:r>
              <a:rPr lang="ru-RU" dirty="0"/>
              <a:t>Спонсируются государством</a:t>
            </a:r>
          </a:p>
          <a:p>
            <a:pPr lvl="1"/>
            <a:r>
              <a:rPr lang="ru-RU" dirty="0"/>
              <a:t>Корпоративные: </a:t>
            </a:r>
            <a:r>
              <a:rPr lang="en" i="1" dirty="0"/>
              <a:t>MegaFon Sandbox</a:t>
            </a:r>
            <a:r>
              <a:rPr lang="ru-RU" i="1" dirty="0"/>
              <a:t>, </a:t>
            </a:r>
            <a:r>
              <a:rPr lang="en" i="1" dirty="0"/>
              <a:t>MTS Startup Hub</a:t>
            </a:r>
            <a:r>
              <a:rPr lang="ru-RU" i="1" dirty="0"/>
              <a:t>, «Открытые инновации» (Северсталь)</a:t>
            </a:r>
          </a:p>
          <a:p>
            <a:pPr lvl="2"/>
            <a:r>
              <a:rPr lang="ru-RU" dirty="0"/>
              <a:t>В интересные проекты, важные для корпораций, входят в качестве инвестора</a:t>
            </a:r>
          </a:p>
          <a:p>
            <a:pPr lvl="1"/>
            <a:r>
              <a:rPr lang="ru-RU" dirty="0"/>
              <a:t>Частные: </a:t>
            </a:r>
            <a:r>
              <a:rPr lang="en" i="1" dirty="0"/>
              <a:t>Y Combinator</a:t>
            </a:r>
            <a:r>
              <a:rPr lang="ru-RU" i="1" dirty="0"/>
              <a:t>, </a:t>
            </a:r>
            <a:r>
              <a:rPr lang="en" i="1" dirty="0"/>
              <a:t>YellowRockets</a:t>
            </a:r>
            <a:endParaRPr lang="ru-RU" i="1" dirty="0"/>
          </a:p>
          <a:p>
            <a:pPr lvl="2"/>
            <a:r>
              <a:rPr lang="ru-RU" dirty="0"/>
              <a:t>Заходят в качестве инвестора</a:t>
            </a:r>
            <a:endParaRPr lang="en" dirty="0"/>
          </a:p>
          <a:p>
            <a:r>
              <a:rPr lang="ru-RU" b="1" dirty="0"/>
              <a:t>Технопарк, Бизнес-инкубатор</a:t>
            </a:r>
            <a:r>
              <a:rPr lang="ru-RU" dirty="0"/>
              <a:t> — поддержка предприятий в сфере наукоемкого бизнеса: бесплатные (или с низкой арендой) помещения, услуги в сфере инжиниринга и прототипирования, консалтинг, бухгалтерские и юридические услуг</a:t>
            </a:r>
          </a:p>
          <a:p>
            <a:pPr lvl="1"/>
            <a:r>
              <a:rPr lang="ru-RU" i="1" dirty="0"/>
              <a:t>Сколково, Иннополис, «Жигулёвская долина»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9431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930CE-7715-CA40-A2E7-6A17577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65" y="3202363"/>
            <a:ext cx="5588235" cy="36556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A34C-2A84-7A41-AD77-781DCCC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23840"/>
            <a:ext cx="6462713" cy="771521"/>
          </a:xfrm>
        </p:spPr>
        <p:txBody>
          <a:bodyPr>
            <a:normAutofit/>
          </a:bodyPr>
          <a:lstStyle/>
          <a:p>
            <a:r>
              <a:rPr lang="ru-RU" dirty="0"/>
              <a:t>Венчурные фонды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C7626-6B4D-824B-BED9-6203C57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097335"/>
            <a:ext cx="6462713" cy="5352227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Венчурный фонд</a:t>
            </a:r>
            <a:r>
              <a:rPr lang="ru-RU" dirty="0"/>
              <a:t> – пул капитала для инвестиций в частные компании (стартапы)</a:t>
            </a:r>
          </a:p>
          <a:p>
            <a:pPr lvl="1"/>
            <a:r>
              <a:rPr lang="ru-RU" dirty="0"/>
              <a:t>Срок жизни фонда обычно составляет 8-10 лет</a:t>
            </a:r>
          </a:p>
          <a:p>
            <a:r>
              <a:rPr lang="ru-RU" dirty="0"/>
              <a:t>Управляющая компания</a:t>
            </a:r>
            <a:endParaRPr lang="en-US" dirty="0"/>
          </a:p>
          <a:p>
            <a:r>
              <a:rPr lang="en-US" b="1" dirty="0"/>
              <a:t>GP</a:t>
            </a:r>
            <a:r>
              <a:rPr lang="en-US" dirty="0"/>
              <a:t> (General Partner) — </a:t>
            </a:r>
            <a:r>
              <a:rPr lang="ru-RU" dirty="0"/>
              <a:t>управляющий партнёр</a:t>
            </a:r>
          </a:p>
          <a:p>
            <a:pPr lvl="1"/>
            <a:r>
              <a:rPr lang="ru-RU" dirty="0"/>
              <a:t>По хорошему также заносит свои деньги, иначе это «не честно»</a:t>
            </a:r>
          </a:p>
          <a:p>
            <a:pPr lvl="1"/>
            <a:r>
              <a:rPr lang="ru-RU" dirty="0"/>
              <a:t>Получают по итогам </a:t>
            </a:r>
            <a:r>
              <a:rPr lang="ru-RU" i="1" dirty="0"/>
              <a:t>вознаграждение за успех (</a:t>
            </a:r>
            <a:r>
              <a:rPr lang="en" dirty="0"/>
              <a:t>Carried Interest</a:t>
            </a:r>
            <a:r>
              <a:rPr lang="ru-RU" dirty="0"/>
              <a:t>)</a:t>
            </a:r>
          </a:p>
          <a:p>
            <a:r>
              <a:rPr lang="en-US" b="1" dirty="0"/>
              <a:t>LP</a:t>
            </a:r>
            <a:r>
              <a:rPr lang="en-US" dirty="0"/>
              <a:t> (Limited Partner) — </a:t>
            </a:r>
            <a:r>
              <a:rPr lang="ru-RU" dirty="0"/>
              <a:t>инвесторы</a:t>
            </a:r>
            <a:endParaRPr lang="en-US" dirty="0"/>
          </a:p>
          <a:p>
            <a:pPr lvl="1"/>
            <a:r>
              <a:rPr lang="ru-RU" dirty="0"/>
              <a:t>Платят </a:t>
            </a:r>
            <a:r>
              <a:rPr lang="ru-RU" i="1" dirty="0"/>
              <a:t>вознаграждение за управление (</a:t>
            </a:r>
            <a:r>
              <a:rPr lang="en" dirty="0"/>
              <a:t>Management Fee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Имеют </a:t>
            </a:r>
            <a:r>
              <a:rPr lang="ru-RU" i="1" dirty="0"/>
              <a:t>инвестиционные обязательства</a:t>
            </a:r>
            <a:r>
              <a:rPr lang="en-US" dirty="0"/>
              <a:t> — </a:t>
            </a:r>
            <a:r>
              <a:rPr lang="ru-RU" dirty="0"/>
              <a:t>заносят деньги по мере необходимости</a:t>
            </a:r>
            <a:endParaRPr lang="en-US" dirty="0"/>
          </a:p>
          <a:p>
            <a:r>
              <a:rPr lang="ru-RU" dirty="0"/>
              <a:t>Примеры фондов:</a:t>
            </a:r>
            <a:r>
              <a:rPr lang="ru-RU" i="1" dirty="0"/>
              <a:t> </a:t>
            </a:r>
            <a:r>
              <a:rPr lang="en-US" i="1" dirty="0"/>
              <a:t>DST Global (</a:t>
            </a:r>
            <a:r>
              <a:rPr lang="ru-RU" i="1" dirty="0"/>
              <a:t>Юрий Мильнер</a:t>
            </a:r>
            <a:r>
              <a:rPr lang="en-US" i="1" dirty="0"/>
              <a:t>), </a:t>
            </a:r>
            <a:r>
              <a:rPr lang="en" i="1" dirty="0"/>
              <a:t>Runa Capital, </a:t>
            </a:r>
            <a:r>
              <a:rPr lang="en" i="1" dirty="0" err="1"/>
              <a:t>ru</a:t>
            </a:r>
            <a:r>
              <a:rPr lang="en" i="1" dirty="0"/>
              <a:t>-Net Ventures (</a:t>
            </a:r>
            <a:r>
              <a:rPr lang="ru-RU" i="1" dirty="0"/>
              <a:t>Леонид Богуславский</a:t>
            </a:r>
            <a:r>
              <a:rPr lang="en" i="1" dirty="0"/>
              <a:t>)</a:t>
            </a:r>
            <a:r>
              <a:rPr lang="ru-RU" i="1" dirty="0"/>
              <a:t>, </a:t>
            </a:r>
            <a:r>
              <a:rPr lang="en" i="1" dirty="0"/>
              <a:t>Almaz Capital</a:t>
            </a:r>
            <a:r>
              <a:rPr lang="ru-RU" i="1" dirty="0"/>
              <a:t> (Александр Галицкий)</a:t>
            </a:r>
            <a:r>
              <a:rPr lang="en" i="1" dirty="0"/>
              <a:t>.</a:t>
            </a:r>
            <a:endParaRPr lang="ru-RU" i="1" dirty="0"/>
          </a:p>
          <a:p>
            <a:r>
              <a:rPr lang="ru-RU" dirty="0"/>
              <a:t>Примеры компаний: </a:t>
            </a:r>
            <a:r>
              <a:rPr lang="ru-RU" i="1" dirty="0"/>
              <a:t>Яндекс, </a:t>
            </a:r>
            <a:r>
              <a:rPr lang="en-US" i="1" dirty="0"/>
              <a:t>Mail, VK, Avito, …</a:t>
            </a:r>
            <a:endParaRPr lang="ru-RU" i="1" dirty="0"/>
          </a:p>
          <a:p>
            <a:pPr lvl="1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0D629-D8A5-D843-9868-4ECC7491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60325"/>
            <a:ext cx="4306887" cy="283723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E730064-DADC-3541-95B7-8F2A32E7EA37}"/>
              </a:ext>
            </a:extLst>
          </p:cNvPr>
          <p:cNvCxnSpPr>
            <a:cxnSpLocks/>
          </p:cNvCxnSpPr>
          <p:nvPr/>
        </p:nvCxnSpPr>
        <p:spPr>
          <a:xfrm>
            <a:off x="7300913" y="3100388"/>
            <a:ext cx="4706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D9AE-AB96-F74C-B2EA-B9D35B37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</a:t>
            </a:r>
            <a:r>
              <a:rPr lang="ru-RU" dirty="0"/>
              <a:t>: стратегия /</a:t>
            </a:r>
            <a:r>
              <a:rPr lang="en-US" dirty="0"/>
              <a:t> </a:t>
            </a:r>
            <a:r>
              <a:rPr lang="ru-RU" dirty="0"/>
              <a:t>фокус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5CF0B-203B-2943-9F21-3954FE16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 любого фонда (или частного инвестора,</a:t>
            </a:r>
            <a:r>
              <a:rPr lang="en-US" dirty="0"/>
              <a:t> </a:t>
            </a:r>
            <a:r>
              <a:rPr lang="ru-RU" dirty="0"/>
              <a:t>бизнес-ангела) должна быть:</a:t>
            </a:r>
          </a:p>
          <a:p>
            <a:pPr marL="0" indent="0">
              <a:buNone/>
            </a:pPr>
            <a:r>
              <a:rPr lang="ru-RU" b="1" dirty="0"/>
              <a:t>Инвестиционная стратегия</a:t>
            </a:r>
            <a:r>
              <a:rPr lang="ru-RU" dirty="0"/>
              <a:t> — понимание в какие стартапы, на какой стадии мы вкладываемся и допустимый размер инвестиций.</a:t>
            </a:r>
          </a:p>
          <a:p>
            <a:r>
              <a:rPr lang="ru-RU" dirty="0"/>
              <a:t>Страны /</a:t>
            </a:r>
            <a:r>
              <a:rPr lang="en-US" dirty="0"/>
              <a:t> </a:t>
            </a:r>
            <a:r>
              <a:rPr lang="ru-RU" dirty="0"/>
              <a:t>регионы стартапа</a:t>
            </a:r>
            <a:r>
              <a:rPr lang="en-US" dirty="0"/>
              <a:t>: </a:t>
            </a:r>
            <a:r>
              <a:rPr lang="ru-RU" dirty="0"/>
              <a:t>(Страны СНГ, Европа, Израиль и т.п.)</a:t>
            </a:r>
          </a:p>
          <a:p>
            <a:r>
              <a:rPr lang="ru-RU" dirty="0"/>
              <a:t>Стадия стартапа (</a:t>
            </a:r>
            <a:r>
              <a:rPr lang="en-US" dirty="0"/>
              <a:t>pre-seed, seed, round A, B, C…</a:t>
            </a:r>
            <a:r>
              <a:rPr lang="ru-RU" dirty="0"/>
              <a:t>)</a:t>
            </a:r>
          </a:p>
          <a:p>
            <a:r>
              <a:rPr lang="ru-RU" dirty="0"/>
              <a:t>Размер инвестиций (</a:t>
            </a:r>
            <a:r>
              <a:rPr lang="en-US" dirty="0"/>
              <a:t>$200000 – $500000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Доля, в которой они заходят (</a:t>
            </a:r>
            <a:r>
              <a:rPr lang="en-US" dirty="0"/>
              <a:t>20%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Миф: «инвесторы сразу отжимают большую часть компании»</a:t>
            </a:r>
            <a:endParaRPr lang="en-US" dirty="0"/>
          </a:p>
          <a:p>
            <a:r>
              <a:rPr lang="ru-RU" dirty="0"/>
              <a:t>Отрасль (</a:t>
            </a:r>
            <a:r>
              <a:rPr lang="en-US" dirty="0"/>
              <a:t>Ed-Tech, FinTech, AI, </a:t>
            </a:r>
            <a:r>
              <a:rPr lang="ru-RU" dirty="0"/>
              <a:t>роботы, </a:t>
            </a:r>
            <a:r>
              <a:rPr lang="en-US" dirty="0"/>
              <a:t>e-</a:t>
            </a:r>
            <a:r>
              <a:rPr lang="en-US" dirty="0" err="1"/>
              <a:t>commerse</a:t>
            </a:r>
            <a:r>
              <a:rPr lang="ru-RU" dirty="0"/>
              <a:t>, </a:t>
            </a:r>
            <a:r>
              <a:rPr lang="en" dirty="0"/>
              <a:t>FoodTech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02352-2904-E44D-9DDC-A84CAD0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8319"/>
            <a:ext cx="4194175" cy="31863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38D55-1FFC-EC4D-8A76-F743BC80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dirty="0"/>
              <a:t>Пайплайны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воронка стартапов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255C9-4BC5-4A49-81B0-D38F59F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8"/>
            <a:ext cx="10515599" cy="5286628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dirty="0"/>
              <a:t>Входящий поток</a:t>
            </a:r>
          </a:p>
          <a:p>
            <a:pPr lvl="1" fontAlgn="base"/>
            <a:r>
              <a:rPr lang="ru-RU" dirty="0"/>
              <a:t>Коммуникации, которые инициируют стартапы:</a:t>
            </a:r>
            <a:br>
              <a:rPr lang="ru-RU" dirty="0"/>
            </a:br>
            <a:r>
              <a:rPr lang="ru-RU" dirty="0"/>
              <a:t>заявки, письма, сообщения на адрес фонда,</a:t>
            </a:r>
            <a:br>
              <a:rPr lang="ru-RU" dirty="0"/>
            </a:br>
            <a:r>
              <a:rPr lang="ru-RU" dirty="0"/>
              <a:t>его партнёров и сотрудников</a:t>
            </a:r>
          </a:p>
          <a:p>
            <a:pPr lvl="1" fontAlgn="base"/>
            <a:r>
              <a:rPr lang="ru-RU" dirty="0"/>
              <a:t>Отсмотр выпускников акселераторов</a:t>
            </a:r>
          </a:p>
          <a:p>
            <a:pPr lvl="1" fontAlgn="base"/>
            <a:r>
              <a:rPr lang="ru-RU" dirty="0"/>
              <a:t>Специализированные (онлайн) площадки, где стартапы и инвесторы ищут друг друга</a:t>
            </a:r>
          </a:p>
          <a:p>
            <a:pPr lvl="1" fontAlgn="base"/>
            <a:r>
              <a:rPr lang="ru-RU" dirty="0"/>
              <a:t>«Скауты» — партнёры фондов, их задача — изучать стартап-сферу и следить за проектами, которые могут заинтересовать инвестиционную компанию:</a:t>
            </a:r>
          </a:p>
          <a:p>
            <a:pPr lvl="2" fontAlgn="base"/>
            <a:r>
              <a:rPr lang="ru-RU" dirty="0"/>
              <a:t>ездят на конференции, выставки, в ВУЗы, активный нетворкинг</a:t>
            </a:r>
          </a:p>
          <a:p>
            <a:pPr fontAlgn="base"/>
            <a:r>
              <a:rPr lang="ru-RU" dirty="0"/>
              <a:t>Аналитики общаются со стартапом, смотрят метрики, изучают перспективы стартапа, выбирают лучшие</a:t>
            </a:r>
          </a:p>
          <a:p>
            <a:pPr fontAlgn="base"/>
            <a:r>
              <a:rPr lang="ru-RU" dirty="0"/>
              <a:t>Встреча стартапов с </a:t>
            </a:r>
            <a:r>
              <a:rPr lang="en-US" dirty="0"/>
              <a:t>GP</a:t>
            </a:r>
          </a:p>
          <a:p>
            <a:pPr fontAlgn="base"/>
            <a:r>
              <a:rPr lang="ru-RU" dirty="0"/>
              <a:t>Обсуждение условий инвестиций, сделка /</a:t>
            </a:r>
            <a:r>
              <a:rPr lang="en-US" dirty="0"/>
              <a:t> </a:t>
            </a:r>
            <a:r>
              <a:rPr lang="ru-RU" dirty="0"/>
              <a:t>инвестиции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1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A2AE6-356A-C444-B89B-3732E3F9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ru-RU" b="1" dirty="0"/>
              <a:t>Бережливый стартап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AFC69-8914-E44D-B164-408F0DA2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Бережливый стартап</a:t>
            </a:r>
            <a:r>
              <a:rPr lang="ru-RU" dirty="0"/>
              <a:t> (</a:t>
            </a:r>
            <a:r>
              <a:rPr lang="en" i="1" dirty="0"/>
              <a:t>Lean Startup</a:t>
            </a:r>
            <a:r>
              <a:rPr lang="en" dirty="0"/>
              <a:t>) — </a:t>
            </a:r>
            <a:r>
              <a:rPr lang="ru-RU" dirty="0"/>
              <a:t>концепция предпринимательства. Метод </a:t>
            </a:r>
            <a:r>
              <a:rPr lang="en" dirty="0"/>
              <a:t>Lean Startup </a:t>
            </a:r>
            <a:r>
              <a:rPr lang="ru-RU" dirty="0"/>
              <a:t>для быстрого тестирования идей и выбора бизнес-модели.</a:t>
            </a:r>
          </a:p>
          <a:p>
            <a:pPr marL="0" indent="0">
              <a:buNone/>
            </a:pPr>
            <a:r>
              <a:rPr lang="ru-RU" dirty="0"/>
              <a:t>Объединяет принципы, подходы и практики таких концепций как </a:t>
            </a:r>
            <a:r>
              <a:rPr lang="ru-RU" dirty="0">
                <a:hlinkClick r:id="rId2" tooltip="Бережливое производство"/>
              </a:rPr>
              <a:t>бережливое призводство</a:t>
            </a:r>
            <a:r>
              <a:rPr lang="ru-RU" dirty="0"/>
              <a:t>, </a:t>
            </a:r>
            <a:r>
              <a:rPr lang="en-US" dirty="0"/>
              <a:t>Customer Development</a:t>
            </a:r>
            <a:r>
              <a:rPr lang="ru-RU" dirty="0"/>
              <a:t> и </a:t>
            </a:r>
            <a:r>
              <a:rPr lang="en-US" dirty="0"/>
              <a:t>Agile.</a:t>
            </a:r>
          </a:p>
          <a:p>
            <a:pPr marL="0" indent="0">
              <a:buNone/>
            </a:pPr>
            <a:r>
              <a:rPr lang="ru-RU" dirty="0"/>
              <a:t>Бережливый стартап — это концепция создания компаний, разработки и выведения на рынок новых продуктов и услуг, основанная на</a:t>
            </a:r>
            <a:r>
              <a:rPr lang="en-US" dirty="0"/>
              <a:t>:</a:t>
            </a:r>
          </a:p>
          <a:p>
            <a:r>
              <a:rPr lang="ru-RU" noProof="1"/>
              <a:t>научном подходе</a:t>
            </a:r>
            <a:r>
              <a:rPr lang="ru-RU" dirty="0"/>
              <a:t> к управлению стартапами,</a:t>
            </a:r>
          </a:p>
          <a:p>
            <a:r>
              <a:rPr lang="ru-RU" dirty="0"/>
              <a:t>проведение экспериментов,</a:t>
            </a:r>
          </a:p>
          <a:p>
            <a:r>
              <a:rPr lang="ru-RU" dirty="0"/>
              <a:t>итеративный выпуск продуктов для сокращения цикла разработки,</a:t>
            </a:r>
          </a:p>
          <a:p>
            <a:r>
              <a:rPr lang="ru-RU" dirty="0"/>
              <a:t>измерение прогресса,</a:t>
            </a:r>
          </a:p>
          <a:p>
            <a:r>
              <a:rPr lang="ru-RU" dirty="0"/>
              <a:t>получение ценной обратной связи от клиентов.</a:t>
            </a:r>
          </a:p>
          <a:p>
            <a:pPr marL="0" indent="0">
              <a:buNone/>
            </a:pPr>
            <a:r>
              <a:rPr lang="ru-RU" dirty="0"/>
              <a:t>Используя этот подход, компании могут проектировать продукты и услуги, которые бы соответствовали ожиданиям и потребностям клиентов без необходимости большого объёма первичного финансирования или затратных продуктовых запусков.</a:t>
            </a:r>
          </a:p>
        </p:txBody>
      </p:sp>
    </p:spTree>
    <p:extLst>
      <p:ext uri="{BB962C8B-B14F-4D97-AF65-F5344CB8AC3E}">
        <p14:creationId xmlns:p14="http://schemas.microsoft.com/office/powerpoint/2010/main" val="200314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23F42-05FD-274E-94C6-B2D1376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136525"/>
            <a:ext cx="6381750" cy="735013"/>
          </a:xfrm>
        </p:spPr>
        <p:txBody>
          <a:bodyPr/>
          <a:lstStyle/>
          <a:p>
            <a:r>
              <a:rPr lang="ru-RU" dirty="0"/>
              <a:t>История появления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363D0-9AE3-4D48-87FA-9C09801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046" y="1000126"/>
            <a:ext cx="6111192" cy="4943474"/>
          </a:xfrm>
        </p:spPr>
        <p:txBody>
          <a:bodyPr/>
          <a:lstStyle/>
          <a:p>
            <a:r>
              <a:rPr lang="ru-RU" dirty="0"/>
              <a:t>В 2011 году вышла книга </a:t>
            </a:r>
            <a:r>
              <a:rPr lang="en-US" dirty="0"/>
              <a:t>Eric Ries “Lean Startup”</a:t>
            </a:r>
          </a:p>
          <a:p>
            <a:r>
              <a:rPr lang="ru-RU" dirty="0"/>
              <a:t>Русскоязычная версия книги: </a:t>
            </a:r>
            <a:r>
              <a:rPr lang="ru-RU" dirty="0">
                <a:hlinkClick r:id="rId2"/>
              </a:rPr>
              <a:t>«Бизнес с нуля. Метод </a:t>
            </a:r>
            <a:r>
              <a:rPr lang="en" dirty="0">
                <a:hlinkClick r:id="rId2"/>
              </a:rPr>
              <a:t>Lean Startup </a:t>
            </a:r>
            <a:r>
              <a:rPr lang="ru-RU" dirty="0">
                <a:hlinkClick r:id="rId2"/>
              </a:rPr>
              <a:t>для быстрого тестирования идей и выбора бизнес–модели»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0C307-73A4-D341-9D1D-D6237A61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811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3D60D-2239-654F-BBC5-CC04D152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3800475"/>
            <a:ext cx="458628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794-9892-244F-BE81-AE97988E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Бережливое производство</a:t>
            </a:r>
            <a:br>
              <a:rPr lang="en-US" dirty="0"/>
            </a:br>
            <a:r>
              <a:rPr lang="en-US" sz="3200" dirty="0"/>
              <a:t>Lean Manufacturing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A236-2187-1D47-A217-92D4FEB4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Бережливое производство </a:t>
            </a:r>
            <a:r>
              <a:rPr lang="en-US" sz="2400" dirty="0"/>
              <a:t>— </a:t>
            </a:r>
            <a:r>
              <a:rPr lang="ru-RU" sz="2400" dirty="0"/>
              <a:t>концепция управления производственным предприятием, которая основана на постоянном стремлении предприятия </a:t>
            </a:r>
            <a:r>
              <a:rPr lang="ru-RU" sz="2400" b="1" dirty="0"/>
              <a:t>увеличению потока ценности</a:t>
            </a:r>
            <a:r>
              <a:rPr lang="ru-RU" sz="2400" dirty="0"/>
              <a:t> (</a:t>
            </a:r>
            <a:r>
              <a:rPr lang="en-US" sz="2400" dirty="0"/>
              <a:t>value stream</a:t>
            </a:r>
            <a:r>
              <a:rPr lang="ru-RU" sz="2400" dirty="0"/>
              <a:t>) к </a:t>
            </a:r>
            <a:r>
              <a:rPr lang="ru-RU" sz="2400" b="1" dirty="0"/>
              <a:t>устранению всех видов потерь</a:t>
            </a: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/>
              <a:t>Возникла основе идей производственной системы компании </a:t>
            </a:r>
            <a:r>
              <a:rPr lang="en" sz="2400" dirty="0"/>
              <a:t>Toyota </a:t>
            </a:r>
            <a:r>
              <a:rPr lang="ru-RU" sz="2400" dirty="0"/>
              <a:t>(</a:t>
            </a:r>
            <a:r>
              <a:rPr lang="en-US" sz="2400" dirty="0"/>
              <a:t>Toyota Production System, TPS</a:t>
            </a:r>
            <a:r>
              <a:rPr lang="ru-RU" sz="2400" dirty="0"/>
              <a:t>) при исследовании её феномена</a:t>
            </a:r>
            <a:r>
              <a:rPr lang="en-US" sz="2400" dirty="0"/>
              <a:t>:</a:t>
            </a:r>
            <a:r>
              <a:rPr lang="ru-RU" sz="2400" dirty="0"/>
              <a:t> автопроизводитель, ранее выпускавший низкокачественные автомобили, превзошел американские одновременно по качеству и цене.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Основная идея — </a:t>
            </a:r>
            <a:r>
              <a:rPr lang="ru-RU" sz="2400" b="1" dirty="0"/>
              <a:t>сокращение потерь</a:t>
            </a:r>
            <a:r>
              <a:rPr lang="ru-RU" sz="2400" dirty="0"/>
              <a:t>. </a:t>
            </a:r>
            <a:r>
              <a:rPr lang="en-US" sz="2400" dirty="0"/>
              <a:t>В</a:t>
            </a:r>
            <a:r>
              <a:rPr lang="ru-RU" sz="2400" dirty="0"/>
              <a:t>иды потерь:</a:t>
            </a:r>
            <a:endParaRPr lang="en-US" sz="2400" dirty="0"/>
          </a:p>
          <a:p>
            <a:pPr>
              <a:spcBef>
                <a:spcPts val="400"/>
              </a:spcBef>
            </a:pPr>
            <a:r>
              <a:rPr lang="ru-RU" sz="2400" dirty="0"/>
              <a:t>из-за перепроизводства;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ожидания;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при ненужной транспортировке;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этапов обработки;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лишних запасов;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ненужных перемещений;</a:t>
            </a:r>
          </a:p>
          <a:p>
            <a:pPr>
              <a:spcBef>
                <a:spcPts val="400"/>
              </a:spcBef>
            </a:pPr>
            <a:r>
              <a:rPr lang="ru-RU" sz="2400" dirty="0"/>
              <a:t>из-за выпуска дефектной продукции.</a:t>
            </a:r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1EDDD-2FB5-2241-A14B-CF71A29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2" y="3527670"/>
            <a:ext cx="3570288" cy="3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20AC-7E77-A443-8A72-1F819F34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/>
          <a:lstStyle/>
          <a:p>
            <a:r>
              <a:rPr lang="ru-RU" b="1" dirty="0"/>
              <a:t>Как правильно понимать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89E55-8BA7-F64F-B2A0-99EE94F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4"/>
            <a:ext cx="10515600" cy="49641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Составляющие любого стартапа:</a:t>
            </a:r>
          </a:p>
          <a:p>
            <a:pPr>
              <a:spcBef>
                <a:spcPts val="0"/>
              </a:spcBef>
            </a:pPr>
            <a:r>
              <a:rPr lang="ru-RU" dirty="0"/>
              <a:t>люди,</a:t>
            </a:r>
          </a:p>
          <a:p>
            <a:pPr>
              <a:spcBef>
                <a:spcPts val="0"/>
              </a:spcBef>
            </a:pPr>
            <a:r>
              <a:rPr lang="ru-RU" dirty="0"/>
              <a:t>продукт,</a:t>
            </a:r>
          </a:p>
          <a:p>
            <a:pPr>
              <a:spcBef>
                <a:spcPts val="0"/>
              </a:spcBef>
            </a:pPr>
            <a:r>
              <a:rPr lang="ru-RU" dirty="0"/>
              <a:t>инновации,</a:t>
            </a:r>
          </a:p>
          <a:p>
            <a:pPr>
              <a:spcBef>
                <a:spcPts val="0"/>
              </a:spcBef>
            </a:pPr>
            <a:r>
              <a:rPr lang="ru-RU" dirty="0"/>
              <a:t>условия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Эрик Рис определяет стартап, как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«новую компанию, которая занимается разработкой инновационных товаров или услуг, в условиях полной неопределенности»</a:t>
            </a:r>
            <a:r>
              <a:rPr lang="ru-RU" dirty="0"/>
              <a:t>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 сути, к стартапам можно отнести не только то, что мы обычно под ними понимаем, но и любого, кто создает новый продукт или бизнес в условиях неопределенности, и не важно, в каком секторе экономике и в каких масштабах — в бизнес-инкубаторе, в госучреждении или в дочерней структуре крупной компании.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Что такое продукт стартапа? </a:t>
            </a:r>
            <a:r>
              <a:rPr lang="ru-RU" dirty="0">
                <a:solidFill>
                  <a:srgbClr val="C00000"/>
                </a:solidFill>
              </a:rPr>
              <a:t>Продукт — любой источник ценности для клиентов.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«Все, что эти клиенты переживают в процессе взаимодействия с компанией, нужно считать элементом ее продукта».</a:t>
            </a:r>
          </a:p>
        </p:txBody>
      </p:sp>
    </p:spTree>
    <p:extLst>
      <p:ext uri="{BB962C8B-B14F-4D97-AF65-F5344CB8AC3E}">
        <p14:creationId xmlns:p14="http://schemas.microsoft.com/office/powerpoint/2010/main" val="289253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4C89A-1FCC-9542-9944-80052E05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подход </a:t>
            </a:r>
            <a:r>
              <a:rPr lang="en-US" dirty="0"/>
              <a:t>Lean Startup?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55C33-EE27-A44C-8B76-127871E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Несмотря на обоснованные расчеты, серьезные бизнес-планы, продуманные бизнес-модели, крупные инвестиции, большинство стартапов терпят крах.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Почему так происходит?</a:t>
            </a:r>
          </a:p>
          <a:p>
            <a:pPr marL="0" indent="0">
              <a:buNone/>
            </a:pPr>
            <a:r>
              <a:rPr lang="ru-RU" dirty="0"/>
              <a:t>Традиционный подход к развитию бизнеса не применим к стартапам.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Стартап действует в условиях </a:t>
            </a:r>
            <a:r>
              <a:rPr lang="ru-RU" b="1" dirty="0"/>
              <a:t>чрезвычайной неопределенности</a:t>
            </a:r>
            <a:r>
              <a:rPr lang="ru-RU" dirty="0"/>
              <a:t>, и это нужно учитывать при его запуске.</a:t>
            </a:r>
          </a:p>
          <a:p>
            <a:pPr marL="0" indent="0">
              <a:buNone/>
            </a:pPr>
            <a:r>
              <a:rPr lang="ru-RU" dirty="0"/>
              <a:t>На первоначальном этапе развития стартапу необходимо оставаться </a:t>
            </a:r>
            <a:r>
              <a:rPr lang="ru-RU" b="1" dirty="0"/>
              <a:t>гибким</a:t>
            </a:r>
            <a:r>
              <a:rPr lang="ru-RU" dirty="0"/>
              <a:t>, чтобы </a:t>
            </a:r>
            <a:r>
              <a:rPr lang="ru-RU" b="1" dirty="0"/>
              <a:t>учиться на ошибках </a:t>
            </a:r>
            <a:r>
              <a:rPr lang="ru-RU" dirty="0"/>
              <a:t>и </a:t>
            </a:r>
            <a:r>
              <a:rPr lang="ru-RU" b="1" dirty="0"/>
              <a:t>максимально быстро проверять гипотезы</a:t>
            </a:r>
            <a:r>
              <a:rPr lang="ru-RU" dirty="0"/>
              <a:t> основателей, а значит, необходимо </a:t>
            </a:r>
            <a:r>
              <a:rPr lang="ru-RU" b="1" dirty="0"/>
              <a:t>избегать крупных вливаний и затрат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Именно такой подход лежит в основе метода </a:t>
            </a:r>
            <a:r>
              <a:rPr lang="en" dirty="0"/>
              <a:t>Lean, </a:t>
            </a:r>
            <a:r>
              <a:rPr lang="ru-RU" dirty="0"/>
              <a:t>цель которого помочь предпринимателям повысить шансы стартапа на успех.</a:t>
            </a:r>
          </a:p>
        </p:txBody>
      </p:sp>
    </p:spTree>
    <p:extLst>
      <p:ext uri="{BB962C8B-B14F-4D97-AF65-F5344CB8AC3E}">
        <p14:creationId xmlns:p14="http://schemas.microsoft.com/office/powerpoint/2010/main" val="33022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descr="Стартап: что это такое | Виды стартапов | Как создать StartUp + ТОП-5 успешных идеи стартапов">
            <a:hlinkClick r:id="" action="ppaction://media"/>
            <a:extLst>
              <a:ext uri="{FF2B5EF4-FFF2-40B4-BE49-F238E27FC236}">
                <a16:creationId xmlns:a16="http://schemas.microsoft.com/office/drawing/2014/main" id="{1BEB7630-8BEC-1843-8A1C-2AC9B3A8BD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73" y="0"/>
            <a:ext cx="1213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DB316-78AF-4248-9563-278082DD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проваливаются стартапы?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38F8D-C7CA-0C4B-BCD4-EECF2E9A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 мнению Эрика Риса, существуют две основные причины провала стартапов:</a:t>
            </a:r>
          </a:p>
          <a:p>
            <a:r>
              <a:rPr lang="ru-RU" dirty="0"/>
              <a:t>Увлечение традиционными для бизнеса расчетами, планами, построением стратегии, всесторонними исследованиями рынка. Но проблема в том, что </a:t>
            </a:r>
            <a:r>
              <a:rPr lang="ru-RU" b="1" dirty="0"/>
              <a:t>в условиях полной неопределенности</a:t>
            </a:r>
            <a:r>
              <a:rPr lang="ru-RU" dirty="0"/>
              <a:t>, в которой действуют стартапы, эти </a:t>
            </a:r>
            <a:r>
              <a:rPr lang="ru-RU" b="1" dirty="0"/>
              <a:t>классические методы менеджмента не работают</a:t>
            </a:r>
            <a:r>
              <a:rPr lang="ru-RU" dirty="0"/>
              <a:t>.</a:t>
            </a:r>
          </a:p>
          <a:p>
            <a:r>
              <a:rPr lang="ru-RU" dirty="0"/>
              <a:t>Вторая причина может показаться полностью противоположной первой, — видя что традиционные подходы менеджмента не работают, </a:t>
            </a:r>
            <a:r>
              <a:rPr lang="ru-RU" b="1" dirty="0"/>
              <a:t>предприниматели вообще отказываются от каких-либо инструментов менеджмента</a:t>
            </a:r>
            <a:r>
              <a:rPr lang="ru-RU" dirty="0"/>
              <a:t>. Они пускают все на самотек и руководствуются принципом «просто сделай это».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Такой подход тоже ни к чему хорошему не приведет. Даже таким хаотичным и непредсказуемым явлением, как стартап, можно и нужно управлять. И именно для этого используют метод </a:t>
            </a:r>
            <a:r>
              <a:rPr lang="en" dirty="0"/>
              <a:t>Lean.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77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3155-846F-684B-91C0-609653E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b="1" dirty="0"/>
              <a:t>Что такое бережливый стартап?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36279-74CF-DE47-A4F1-4663F23E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Многие разделяют мнение, что успех предпринимателя — это сочетание упорства, ума, хорошего продукта и удачи оказаться в нужное время в нужном месте. А качество управления особого значения не имеет. Но это миф.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«Успех стартапа — не следствие хорошей генетики или счастливой случайности. Этот успех можно спланировать, если следовать правильным процессам. Иначе говоря, успеху можно научиться. А значит, ему можно и научить».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Метод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Lean startup 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это новый подход к непрерывному созданию инноваций.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</a:rPr>
              <a:t>Задача метода </a:t>
            </a:r>
            <a:r>
              <a:rPr lang="en" dirty="0">
                <a:solidFill>
                  <a:srgbClr val="002060"/>
                </a:solidFill>
                <a:latin typeface="Chalkboard" panose="03050602040202020205" pitchFamily="66" charset="0"/>
              </a:rPr>
              <a:t>Lean startup — </a:t>
            </a:r>
            <a:r>
              <a:rPr lang="ru-RU" dirty="0">
                <a:solidFill>
                  <a:srgbClr val="002060"/>
                </a:solidFill>
              </a:rPr>
              <a:t>помочь предпринимателю избежать риска траты огромных денег и сил ради создания никому ненужного продукта. 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dirty="0"/>
              <a:t>Со временем методика </a:t>
            </a:r>
            <a:r>
              <a:rPr lang="en" dirty="0"/>
              <a:t>Lean </a:t>
            </a:r>
            <a:r>
              <a:rPr lang="ru-RU" dirty="0"/>
              <a:t>стала пользоваться большой популярностью и применяться не только в стартапах и не только в рамках отрасли </a:t>
            </a:r>
            <a:r>
              <a:rPr lang="en" dirty="0"/>
              <a:t>IT.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442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343FE-5327-BA4F-8CFB-D5663908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sz="3600" dirty="0"/>
            </a:br>
            <a:r>
              <a:rPr lang="en-US" sz="3600" dirty="0"/>
              <a:t>1: </a:t>
            </a:r>
            <a:r>
              <a:rPr lang="ru-RU" sz="3600" dirty="0"/>
              <a:t>«</a:t>
            </a:r>
            <a:r>
              <a:rPr lang="ru-RU" dirty="0"/>
              <a:t>Предприниматели есть повсюду»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28F2F-15C8-374B-A0E8-FF393CB1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3"/>
            <a:ext cx="10515600" cy="2928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Эрик Рис называет предпринимателем любого, у кого есть стартап. </a:t>
            </a:r>
          </a:p>
          <a:p>
            <a:pPr marL="0" indent="0">
              <a:buNone/>
            </a:pPr>
            <a:r>
              <a:rPr lang="ru-RU" dirty="0"/>
              <a:t>А стартап — это «предприятие, цель которого — разработка новых товаров и услуг в условиях чрезвычайной неопределенности.</a:t>
            </a:r>
          </a:p>
          <a:p>
            <a:pPr marL="0" indent="0">
              <a:buNone/>
            </a:pPr>
            <a:r>
              <a:rPr lang="ru-RU" dirty="0"/>
              <a:t>Это значит, что подход „экономичный стартап“ можно применять в компаниях любого размера, даже на очень крупных предприятиях, в любом секторе и в любой отрасли».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</a:t>
            </a:r>
            <a:r>
              <a:rPr lang="ru-RU" b="1" dirty="0">
                <a:solidFill>
                  <a:srgbClr val="C00000"/>
                </a:solidFill>
              </a:rPr>
              <a:t> Предпринимательство — повсюду.</a:t>
            </a:r>
            <a:r>
              <a:rPr lang="ru-RU" dirty="0">
                <a:solidFill>
                  <a:srgbClr val="C00000"/>
                </a:solidFill>
              </a:rPr>
              <a:t> Подход </a:t>
            </a:r>
            <a:r>
              <a:rPr lang="en" dirty="0">
                <a:solidFill>
                  <a:srgbClr val="C00000"/>
                </a:solidFill>
              </a:rPr>
              <a:t>Lean Startup </a:t>
            </a:r>
            <a:r>
              <a:rPr lang="ru-RU" dirty="0">
                <a:solidFill>
                  <a:srgbClr val="C00000"/>
                </a:solidFill>
              </a:rPr>
              <a:t>можно использовать, в том числе и для обычных компаний.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746631-21D6-9943-87CB-92B6DA86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396803"/>
            <a:ext cx="8458200" cy="22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EEA70-FD49-B846-91B9-127F6C21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Принципы «Бережливого стартапа»:</a:t>
            </a:r>
            <a:br>
              <a:rPr lang="ru-RU" dirty="0"/>
            </a:br>
            <a:r>
              <a:rPr lang="ru-RU" b="1" dirty="0"/>
              <a:t>2. </a:t>
            </a:r>
            <a:r>
              <a:rPr lang="en-US" b="1" dirty="0"/>
              <a:t>«</a:t>
            </a:r>
            <a:r>
              <a:rPr lang="ru-RU" b="1" dirty="0"/>
              <a:t>Предпринимательство — это менеджмент</a:t>
            </a:r>
            <a:r>
              <a:rPr lang="en-US" b="1" dirty="0"/>
              <a:t>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BA25C-ECFB-2448-870F-60429877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63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Без эффективного менеджмента новая компания не сможет эффективно использовать свои возможности.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Создатель концепции </a:t>
            </a:r>
            <a:r>
              <a:rPr lang="en" dirty="0"/>
              <a:t>Lean Startup </a:t>
            </a:r>
            <a:r>
              <a:rPr lang="ru-RU" dirty="0"/>
              <a:t>сравнивает менеджмент стартапа с вождением автомобиля на дороге, быстро меняющей направление.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Управлению авто противопоставляется запуск ракеты, где спланирована каждая секунда. Так и со стартапами: многие предприниматели работают так, словно собираются лететь в космос, из-за этого не получается гибко подстроиться под изменившиеся условия.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Стартапу нужен менеджмент нового типа, который будет подходить к условиям чрезвычайной неопределенности. Любой современной компании, развитие которой зависит от инноваций, нужна должность «предприниматель».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30569-58DA-CD40-8351-B436B843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94" y="4672013"/>
            <a:ext cx="7639748" cy="1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7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B2AA-B821-8244-90A1-DC1C908E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ru-RU" b="1" dirty="0"/>
            </a:br>
            <a:r>
              <a:rPr lang="ru-RU" b="1" dirty="0"/>
              <a:t>3</a:t>
            </a:r>
            <a:r>
              <a:rPr lang="en-US" b="1" dirty="0"/>
              <a:t>.</a:t>
            </a:r>
            <a:r>
              <a:rPr lang="ru-RU" b="1" dirty="0"/>
              <a:t> Постоянное обучение и опора на факты.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4179EC-AC39-E146-B79B-6248CC3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4613" cy="2889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Выдвигаемые гипотезы должны проверяться опытным путем — на основе подтвержденных гипотез дорабатывается продукт.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Из-за того, что продукт стартапа абсолютно новый, его создатели не знают, нужен ли он людям, кто аудитория продукта, что является для нее ценным.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Чтобы найти ответ на эти вопросы, нужно не только выдвигать гипотезы и тестировать их, но и наладить процесс получения эмпирических (опытных) данных, а затем быстро корректировать продукт с учетом полученной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💡Задача стартапа — не только производить товары и зарабатывать деньги. Стартапу необходимо непрерывное обучение с применением научного подхода и проверки гипотез опытным путем.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1AF192-7DB4-D542-8B39-E7D48E5A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4714875"/>
            <a:ext cx="7315200" cy="19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9563-36DF-434E-927D-BA86F23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Принципы «Бережливого стартапа»:</a:t>
            </a:r>
            <a:br>
              <a:rPr lang="en-US" b="1" dirty="0"/>
            </a:br>
            <a:r>
              <a:rPr lang="ru-RU" b="1" dirty="0"/>
              <a:t>4. Создать — оценить — сделать 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D2539-91BF-A349-BFA8-0D0E2ADF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19901" cy="477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</a:t>
            </a:r>
            <a:r>
              <a:rPr lang="en" dirty="0"/>
              <a:t>MVP </a:t>
            </a:r>
            <a:r>
              <a:rPr lang="ru-RU" dirty="0"/>
              <a:t>идет сбор обратной связи от клиентов — на основе полученной информации принимается решение: продолжать работать по выбранному курсу или стоит скорректировать первоначальные планы.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«Бережливый стартап» предполагает, что если задуманный командой стартапа продукт на этапе </a:t>
            </a:r>
            <a:r>
              <a:rPr lang="en" dirty="0"/>
              <a:t>MVP </a:t>
            </a:r>
            <a:r>
              <a:rPr lang="ru-RU" dirty="0"/>
              <a:t>продемонстрирует свое несоответствие потребностям аудитории / рынку, то логичным будет разработка варианта, который учитывает «боль» клиентов и требования рынка.</a:t>
            </a:r>
            <a:br>
              <a:rPr lang="ru-RU" dirty="0"/>
            </a:br>
            <a:r>
              <a:rPr lang="ru-RU" dirty="0"/>
              <a:t>При этом новый вариант может не иметь ничего общего с первоначальной задумкой.</a:t>
            </a:r>
            <a:endParaRPr lang="en-US" dirty="0"/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💡 </a:t>
            </a:r>
            <a:r>
              <a:rPr lang="ru-RU" dirty="0">
                <a:solidFill>
                  <a:srgbClr val="7030A0"/>
                </a:solidFill>
              </a:rPr>
              <a:t>Сначала создать минимально рабочую версию продукта, оценить реакцию потребителей, а потом решить, продолжать идти выбранным курсом или изменить направление.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1F545-44C8-4647-8D72-F48F184A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9" y="1776413"/>
            <a:ext cx="4865501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E93F-4DC9-534B-AD4B-D0C910E1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23027" b="11252"/>
          <a:stretch/>
        </p:blipFill>
        <p:spPr>
          <a:xfrm>
            <a:off x="7115176" y="0"/>
            <a:ext cx="5105400" cy="20288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2C14C-27C2-B145-A722-9FA500DD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62675" cy="1106488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Принципы «Бережливого стартапа»:</a:t>
            </a:r>
            <a:br>
              <a:rPr lang="ru-RU" sz="3600" b="1" dirty="0"/>
            </a:br>
            <a:r>
              <a:rPr lang="ru-RU" b="1" dirty="0"/>
              <a:t>5. Оценка успеха стартапа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D3C88-3C35-D448-81B2-DE552AA2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33"/>
            <a:ext cx="10515599" cy="41068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Для команды стартапа должны быть критерии, которые позволят понять, насколько результативно идет работа и насколько успешен продукт.</a:t>
            </a:r>
          </a:p>
          <a:p>
            <a:pPr marL="0" indent="0">
              <a:buNone/>
            </a:pPr>
            <a:r>
              <a:rPr lang="ru-RU" dirty="0"/>
              <a:t>Чтобы понять, что продукт делает успехи, нужно подтвердить это фактами. Одним из инструментов </a:t>
            </a:r>
            <a:r>
              <a:rPr lang="en" dirty="0"/>
              <a:t>Lean Startup </a:t>
            </a:r>
            <a:r>
              <a:rPr lang="ru-RU" dirty="0"/>
              <a:t>для этого является </a:t>
            </a:r>
            <a:r>
              <a:rPr lang="ru-RU" b="1" dirty="0"/>
              <a:t>продуктовые / бизнес метрики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Показатели успешности стартапа должны быть:</a:t>
            </a:r>
          </a:p>
          <a:p>
            <a:r>
              <a:rPr lang="ru-RU" dirty="0">
                <a:solidFill>
                  <a:srgbClr val="002060"/>
                </a:solidFill>
              </a:rPr>
              <a:t>действенными</a:t>
            </a:r>
            <a:r>
              <a:rPr lang="ru-RU" dirty="0"/>
              <a:t> — связаны с целями компании, дают ясную картину того, что нужно сделать еще, чтобы прийти к нужным результатам;</a:t>
            </a:r>
          </a:p>
          <a:p>
            <a:r>
              <a:rPr lang="ru-RU" dirty="0">
                <a:solidFill>
                  <a:srgbClr val="002060"/>
                </a:solidFill>
              </a:rPr>
              <a:t>простыми</a:t>
            </a:r>
            <a:r>
              <a:rPr lang="ru-RU" dirty="0"/>
              <a:t> — сразу дают понимание текущей ситуации по продукту;</a:t>
            </a:r>
          </a:p>
          <a:p>
            <a:r>
              <a:rPr lang="ru-RU" dirty="0">
                <a:solidFill>
                  <a:srgbClr val="002060"/>
                </a:solidFill>
              </a:rPr>
              <a:t>контролируемыми</a:t>
            </a:r>
            <a:r>
              <a:rPr lang="ru-RU" dirty="0"/>
              <a:t> — есть возможность 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81230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D444-EE2A-F04C-A18B-F586EA4E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ru-RU" b="1" dirty="0"/>
              <a:t>Какой менеджмент нужен стартапу?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0D635-5374-2142-8C20-D73D7335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777538" cy="5164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Стартапу не поможет ни стратегия, ни планы, ни харизматичный управленец, если продукт, который он выпустит, окажется никому не нужным.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Но нужен ли продукт рынку никто не скажет до запуска стартапа.</a:t>
            </a: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Поэтому важнейшей задачей стартапа является выработка у себя способности очень быстро понимать, что нужно рынку, чего хотят клиенты и за что они готовы платить.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Управление стартапом похоже с вождением автомобиля, когда можно быстро менять курс, подстраиваясь под дорожную ситуацию, и противопоставляет такой подход запуску ракеты, когда нужно все просчитывать и планировать заранее.</a:t>
            </a:r>
            <a:br>
              <a:rPr lang="ru-RU" dirty="0"/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“Вместо разработки сложных планов, основанных на предположениях, вы сможете вносить постоянные коррективы легким поворотом руля. Это и называется циклом обратной связи „создать-оценить-научиться“.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25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6D66-E926-5F49-965A-C69716E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Как понять, что нужно людям, без лишних затрат?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88A9B-C2DE-7547-85FC-D3713E39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Выпуск продуктов, которые оказываются никому не нужны — частая проблема стартапов</a:t>
            </a:r>
          </a:p>
          <a:p>
            <a:r>
              <a:rPr lang="ru-RU" dirty="0"/>
              <a:t>Неопределенность — затуманивает понимание того, какие действия несут ценность, так как стартап по началу вообще не знает, кто его клиент и что ему нужно.</a:t>
            </a:r>
          </a:p>
          <a:p>
            <a:r>
              <a:rPr lang="ru-RU" dirty="0"/>
              <a:t>Нужно наладить процесс получения эмпирических данных — научиться проверять гипотезы на практике, выясняя реальные потребности клиентов и быстро корректируя продукт.</a:t>
            </a:r>
          </a:p>
          <a:p>
            <a:r>
              <a:rPr lang="ru-RU" dirty="0"/>
              <a:t>Вместо создания «идеального продукта» — выпуск минимально рабочего продукта (</a:t>
            </a:r>
            <a:r>
              <a:rPr lang="en" dirty="0"/>
              <a:t>MVP) </a:t>
            </a:r>
            <a:r>
              <a:rPr lang="ru-RU" dirty="0"/>
              <a:t>и постоянное получение обратной связи от клиентов с целью того, чтобы понять их реальные потребности.</a:t>
            </a:r>
          </a:p>
          <a:p>
            <a:r>
              <a:rPr lang="ru-RU" dirty="0"/>
              <a:t>Если изначальные допущения не подтверждаются практикой — делаем</a:t>
            </a:r>
            <a:r>
              <a:rPr lang="en-US" dirty="0"/>
              <a:t> «</a:t>
            </a:r>
            <a:r>
              <a:rPr lang="ru-RU" dirty="0"/>
              <a:t>вираж</a:t>
            </a:r>
            <a:r>
              <a:rPr lang="en-US" dirty="0"/>
              <a:t>»</a:t>
            </a:r>
            <a:r>
              <a:rPr lang="ru-RU" dirty="0"/>
              <a:t> (</a:t>
            </a:r>
            <a:r>
              <a:rPr lang="en-US" dirty="0"/>
              <a:t>pivot)</a:t>
            </a:r>
            <a:endParaRPr lang="ru-RU" dirty="0"/>
          </a:p>
          <a:p>
            <a:r>
              <a:rPr lang="ru-RU" dirty="0"/>
              <a:t>Тестируем каждый элемент бизнес-плана опытным путем, что похоже с научным методом тестирования гипотез с помощью экспериментов	</a:t>
            </a:r>
          </a:p>
          <a:p>
            <a:r>
              <a:rPr lang="ru-RU" dirty="0"/>
              <a:t>Имеем «Право на неудачи и возможность на них учиться»</a:t>
            </a:r>
          </a:p>
        </p:txBody>
      </p:sp>
    </p:spTree>
    <p:extLst>
      <p:ext uri="{BB962C8B-B14F-4D97-AF65-F5344CB8AC3E}">
        <p14:creationId xmlns:p14="http://schemas.microsoft.com/office/powerpoint/2010/main" val="335333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E9CFB-99F2-2042-B433-13DDDDC2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Разбейте видение на 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6327A-7366-CB4D-80B3-556932E2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736"/>
            <a:ext cx="10515600" cy="41330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Самые предположения для любого предпринимателя — это гипотеза ценности и гипотеза роста.</a:t>
            </a:r>
          </a:p>
          <a:p>
            <a:r>
              <a:rPr lang="ru-RU" dirty="0"/>
              <a:t>Гипотеза ценности направлена на понимание того, </a:t>
            </a:r>
            <a:r>
              <a:rPr lang="ru-RU" u="sng" dirty="0"/>
              <a:t>почувствуют ли покупатели ценность товара или услуги, когда начнут ими пользоваться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Опросы не дадут достоверного ответа на этот вопрос в отличие от </a:t>
            </a:r>
            <a:r>
              <a:rPr lang="ru-RU" b="1" dirty="0"/>
              <a:t>эксперимента</a:t>
            </a:r>
            <a:r>
              <a:rPr lang="ru-RU" dirty="0"/>
              <a:t>, который поможет найти более точные показатели.</a:t>
            </a:r>
          </a:p>
          <a:p>
            <a:r>
              <a:rPr lang="ru-RU" dirty="0"/>
              <a:t>Гипотезу роста можно проверить, оценив то, </a:t>
            </a:r>
            <a:r>
              <a:rPr lang="ru-RU" u="sng" dirty="0"/>
              <a:t>как информация о проекте будет распространятся после его запуска</a:t>
            </a:r>
            <a:r>
              <a:rPr lang="ru-RU" dirty="0"/>
              <a:t>, как </a:t>
            </a:r>
            <a:r>
              <a:rPr lang="ru-RU" i="1" dirty="0"/>
              <a:t>первые последователи</a:t>
            </a:r>
            <a:r>
              <a:rPr lang="ru-RU" dirty="0"/>
              <a:t> станут себя вести и рассказывать о проекте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«Вирусность», «Виральность»</a:t>
            </a:r>
          </a:p>
        </p:txBody>
      </p:sp>
    </p:spTree>
    <p:extLst>
      <p:ext uri="{BB962C8B-B14F-4D97-AF65-F5344CB8AC3E}">
        <p14:creationId xmlns:p14="http://schemas.microsoft.com/office/powerpoint/2010/main" val="8827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27C46-9603-4649-9A50-A424191C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319156"/>
            <a:ext cx="12192000" cy="62196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4F0E-0B07-8C49-81B6-461BA05E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ru-RU" dirty="0"/>
              <a:t>Стартап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42D2A-FCD3-D945-8C10-9305620E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0492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Стартап — компания с короткой историей операционной деятельности</a:t>
            </a:r>
          </a:p>
          <a:p>
            <a:r>
              <a:rPr lang="ru-RU" dirty="0"/>
              <a:t>Стартап — это коммерческое предприятие, основанное на какой-либо </a:t>
            </a:r>
            <a:r>
              <a:rPr lang="ru-RU" b="1" dirty="0"/>
              <a:t>(инновационной</a:t>
            </a:r>
            <a:r>
              <a:rPr lang="en-US" b="1" dirty="0"/>
              <a:t>, </a:t>
            </a:r>
            <a:r>
              <a:rPr lang="ru-RU" b="1" dirty="0"/>
              <a:t>технологической) идее</a:t>
            </a:r>
            <a:r>
              <a:rPr lang="ru-RU" dirty="0"/>
              <a:t> и требующий финансирования для развития</a:t>
            </a:r>
          </a:p>
          <a:p>
            <a:r>
              <a:rPr lang="ru-RU" dirty="0"/>
              <a:t>Характеризуются </a:t>
            </a:r>
            <a:r>
              <a:rPr lang="ru-RU" b="1" dirty="0"/>
              <a:t>масштабируемой бизнес-моделью</a:t>
            </a:r>
          </a:p>
          <a:p>
            <a:r>
              <a:rPr lang="ru-RU" dirty="0"/>
              <a:t>Стартапом может быть названа организация, создающая </a:t>
            </a:r>
            <a:r>
              <a:rPr lang="ru-RU" b="1" dirty="0"/>
              <a:t>новый продукт или услугу</a:t>
            </a:r>
            <a:r>
              <a:rPr lang="ru-RU" dirty="0"/>
              <a:t> (продуктовую инновацию) </a:t>
            </a:r>
            <a:r>
              <a:rPr lang="ru-RU" b="1" dirty="0"/>
              <a:t>в условиях высокой неопределённости</a:t>
            </a:r>
          </a:p>
          <a:p>
            <a:r>
              <a:rPr lang="ru-RU" dirty="0"/>
              <a:t>Главная характеристика стартапов — </a:t>
            </a:r>
            <a:r>
              <a:rPr lang="ru-RU" b="1" dirty="0"/>
              <a:t>быстрый рост</a:t>
            </a:r>
          </a:p>
          <a:p>
            <a:r>
              <a:rPr lang="ru-RU" b="1" dirty="0"/>
              <a:t>Высокая роль технологий</a:t>
            </a:r>
            <a:r>
              <a:rPr lang="ru-RU" dirty="0"/>
              <a:t> в обеспечении устойчивого роста, но не обязательно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1782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E90D1-B0D4-F34D-A6E8-BF4EF5E1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0515600" cy="683387"/>
          </a:xfrm>
        </p:spPr>
        <p:txBody>
          <a:bodyPr>
            <a:normAutofit fontScale="90000"/>
          </a:bodyPr>
          <a:lstStyle/>
          <a:p>
            <a:pPr fontAlgn="t"/>
            <a:r>
              <a:rPr lang="ru-RU" dirty="0"/>
              <a:t>Типология людей по готовности к новому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1FEF57-766E-D446-BC08-41BC1FD0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58" y="950976"/>
            <a:ext cx="6189158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861D-D13A-854B-93C2-99D84B096CBA}"/>
              </a:ext>
            </a:extLst>
          </p:cNvPr>
          <p:cNvSpPr txBox="1"/>
          <p:nvPr/>
        </p:nvSpPr>
        <p:spPr>
          <a:xfrm>
            <a:off x="402336" y="1158241"/>
            <a:ext cx="6291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новаторы </a:t>
            </a:r>
            <a:r>
              <a:rPr lang="ru-RU" dirty="0"/>
              <a:t>(2,5%) – люди, стремящиеся к новизне, склонные к риску. Такие люди всегда покупают новинки и модные вещи первыми и являются «проводниками» инноваций в обществе. 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ранние последователи </a:t>
            </a:r>
            <a:r>
              <a:rPr lang="ru-RU" dirty="0"/>
              <a:t>(13,5%) – люди, склонные к принятию инноваций, но более осторожные, чем новаторы; они начинают использовать новинки тогда, когда увидят, что ими пользуются новаторы или какие-либо известные люди;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раннее большинство</a:t>
            </a:r>
            <a:r>
              <a:rPr lang="ru-RU" dirty="0"/>
              <a:t> (34%) – люди достаточно консервативные, они начинают пользоваться новинками уже тогда, когда довольно большое количество людей их освоило. Но когда раннее большинство приняло инновацию – можно считать, что она внедрена в сознание людей;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ru-RU" b="1" dirty="0"/>
              <a:t>позднее большинство </a:t>
            </a:r>
            <a:r>
              <a:rPr lang="ru-RU" dirty="0"/>
              <a:t>(34%) – привлечение этой части населения фактически означает, что новинка перестала быть таковой и стала продуктом массового потребления. В это время новаторы уже начинают использовать более новые продукты;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513BAA-5C69-A849-9FAA-88A338F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3572052"/>
            <a:ext cx="4779264" cy="33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53167-B8B7-1141-9067-EB55A91A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0" y="102870"/>
            <a:ext cx="2865120" cy="28144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BBDD-418F-1A40-98C7-867C133C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490030"/>
            <a:ext cx="8948928" cy="671195"/>
          </a:xfrm>
        </p:spPr>
        <p:txBody>
          <a:bodyPr>
            <a:normAutofit fontScale="90000"/>
          </a:bodyPr>
          <a:lstStyle/>
          <a:p>
            <a:r>
              <a:rPr lang="ru-RU" dirty="0"/>
              <a:t>Цикл «Создать — оценить — научиться»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6FA22-C8A0-B649-ABC5-78E1FEC2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304544"/>
            <a:ext cx="9204960" cy="529132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Создать</a:t>
            </a:r>
          </a:p>
          <a:p>
            <a:pPr lvl="1"/>
            <a:r>
              <a:rPr lang="ru-RU" dirty="0"/>
              <a:t>Для стартапа необходимо как можно быстрее создать </a:t>
            </a:r>
            <a:r>
              <a:rPr lang="ru-RU" i="1" dirty="0"/>
              <a:t>минимально рабочий продукт</a:t>
            </a:r>
            <a:r>
              <a:rPr lang="ru-RU" dirty="0"/>
              <a:t> (</a:t>
            </a:r>
            <a:r>
              <a:rPr lang="en" dirty="0"/>
              <a:t>MVP).</a:t>
            </a:r>
            <a:endParaRPr lang="ru-RU" dirty="0"/>
          </a:p>
          <a:p>
            <a:pPr lvl="1"/>
            <a:r>
              <a:rPr lang="en" dirty="0"/>
              <a:t>MVP — </a:t>
            </a:r>
            <a:r>
              <a:rPr lang="ru-RU" dirty="0"/>
              <a:t>это версия продукта, созданная с минимальными усилиями на разработку.</a:t>
            </a:r>
            <a:endParaRPr lang="en-US" dirty="0"/>
          </a:p>
          <a:p>
            <a:pPr lvl="1"/>
            <a:r>
              <a:rPr lang="ru-RU" dirty="0"/>
              <a:t>Он должен быть качественным настолько, чтобы привлекать первых клиентов, но не более</a:t>
            </a:r>
            <a:endParaRPr lang="en-US" dirty="0"/>
          </a:p>
          <a:p>
            <a:pPr lvl="2"/>
            <a:r>
              <a:rPr lang="ru-RU" dirty="0"/>
              <a:t>Продукт может быть лишен каких-то опций, достаточным, чтобы можно было оценить его успех или неудачу.</a:t>
            </a:r>
            <a:endParaRPr lang="en-US" dirty="0"/>
          </a:p>
          <a:p>
            <a:r>
              <a:rPr lang="ru-RU" dirty="0"/>
              <a:t>Оценить</a:t>
            </a:r>
          </a:p>
          <a:p>
            <a:pPr lvl="1"/>
            <a:r>
              <a:rPr lang="ru-RU" dirty="0"/>
              <a:t>Нужно ли это людям?</a:t>
            </a:r>
          </a:p>
          <a:p>
            <a:pPr lvl="1"/>
            <a:r>
              <a:rPr lang="ru-RU" dirty="0"/>
              <a:t>Это количественный подход, позволяющий выяснить, настолько успешны наши попытки запустить механизм роста.</a:t>
            </a:r>
          </a:p>
          <a:p>
            <a:r>
              <a:rPr lang="ru-RU" dirty="0"/>
              <a:t>Научиться</a:t>
            </a:r>
          </a:p>
          <a:p>
            <a:pPr lvl="1"/>
            <a:r>
              <a:rPr lang="ru-RU" dirty="0"/>
              <a:t>Понять, двигаться ли дальше тем же путем или требуется сделать </a:t>
            </a:r>
            <a:r>
              <a:rPr lang="en-US" dirty="0"/>
              <a:t>«</a:t>
            </a:r>
            <a:r>
              <a:rPr lang="ru-RU" dirty="0"/>
              <a:t>вираж</a:t>
            </a:r>
            <a:r>
              <a:rPr lang="en-US" dirty="0"/>
              <a:t>» (pivot)</a:t>
            </a:r>
          </a:p>
          <a:p>
            <a:pPr lvl="1"/>
            <a:r>
              <a:rPr lang="ru-RU" dirty="0"/>
              <a:t>Если выбранный путь не ведет к успеху, он должен быть готов найти новую стратегическую гипотезу и перестать тратить средства на следование ненужному направлению.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817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A070A-F089-0649-9227-B9E3FE6B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ru-RU" dirty="0"/>
              <a:t>«Выходить в поля»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B1043-6D55-2841-A409-8037141A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44"/>
            <a:ext cx="10515600" cy="456761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Стратегические решения должны быть основаны на знании потребителя.</a:t>
            </a:r>
            <a:endParaRPr lang="en-US" dirty="0"/>
          </a:p>
          <a:p>
            <a:r>
              <a:rPr lang="ru-RU" dirty="0"/>
              <a:t>Японский принцип «</a:t>
            </a:r>
            <a:r>
              <a:rPr lang="ru-RU" dirty="0" err="1"/>
              <a:t>генти</a:t>
            </a:r>
            <a:r>
              <a:rPr lang="ru-RU" dirty="0"/>
              <a:t> </a:t>
            </a:r>
            <a:r>
              <a:rPr lang="ru-RU" dirty="0" err="1"/>
              <a:t>генбуцу</a:t>
            </a:r>
            <a:r>
              <a:rPr lang="ru-RU" dirty="0"/>
              <a:t>», который переводят как «иди и посмотри сам».</a:t>
            </a:r>
            <a:endParaRPr lang="en-US" dirty="0"/>
          </a:p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Пример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Toyota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. Ответственный за разработку минивэна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Sienna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менеджер объехал все штаты США и пообщался с семьями, выяснив какой минивэн хотят видеть жители Америки и учел мнение их детей, что положительно отразилось на продажах этой марки машины.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/>
              <a:t>«</a:t>
            </a:r>
            <a:r>
              <a:rPr lang="ru-RU" dirty="0"/>
              <a:t>За цифрами всегда стоят люди</a:t>
            </a:r>
            <a:r>
              <a:rPr lang="en-US" dirty="0"/>
              <a:t>»:</a:t>
            </a:r>
            <a:r>
              <a:rPr lang="ru-RU" dirty="0"/>
              <a:t> нужно добывать знание из первых рук, буквально выходя на улицу. И первым делом нужно узнать, действительно ли у потенциальных потребителей есть серьезная проблема, которую нужно решить.</a:t>
            </a:r>
          </a:p>
        </p:txBody>
      </p:sp>
    </p:spTree>
    <p:extLst>
      <p:ext uri="{BB962C8B-B14F-4D97-AF65-F5344CB8AC3E}">
        <p14:creationId xmlns:p14="http://schemas.microsoft.com/office/powerpoint/2010/main" val="3921832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39E2-14EE-9B42-AFB0-3F91380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843"/>
          </a:xfrm>
        </p:spPr>
        <p:txBody>
          <a:bodyPr/>
          <a:lstStyle/>
          <a:p>
            <a:r>
              <a:rPr lang="ru-RU" dirty="0"/>
              <a:t>Три механизма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6585E-ABC9-764D-9341-3CB95A43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656"/>
            <a:ext cx="10515600" cy="4738307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Механизм „липкого“ роста</a:t>
            </a:r>
            <a:r>
              <a:rPr lang="ru-RU" dirty="0"/>
              <a:t>. Если коэффициент привлечения новых потребителей превышает коэффициент потери, то популярность продукта растет. Важно отслеживать и </a:t>
            </a:r>
            <a:r>
              <a:rPr lang="ru-RU" u="sng" dirty="0"/>
              <a:t>снижать потери</a:t>
            </a:r>
            <a:r>
              <a:rPr lang="ru-RU" dirty="0"/>
              <a:t> потребителей.</a:t>
            </a:r>
          </a:p>
          <a:p>
            <a:r>
              <a:rPr lang="ru-RU" b="1" dirty="0"/>
              <a:t>Механизм вирусного роста</a:t>
            </a:r>
            <a:r>
              <a:rPr lang="ru-RU" dirty="0"/>
              <a:t>. Его скорость определяется </a:t>
            </a:r>
            <a:r>
              <a:rPr lang="ru-RU" i="1" dirty="0"/>
              <a:t>вирусным коэффициентом</a:t>
            </a:r>
            <a:r>
              <a:rPr lang="ru-RU" dirty="0"/>
              <a:t>. Чем выше этот коэффициент, тем быстрее продукт будет приобретать популярность. Вирусный коэффициент показывает, сколько еще клиентов может привести за собой каждый новый клиент. Каждый его друг — тоже потенциальный клиент, и он тоже может привести своих друзей.</a:t>
            </a:r>
          </a:p>
          <a:p>
            <a:r>
              <a:rPr lang="ru-RU" b="1" dirty="0"/>
              <a:t>Механизм оплаченного роста</a:t>
            </a:r>
            <a:r>
              <a:rPr lang="ru-RU" dirty="0"/>
              <a:t>. Чтобы компания стабильно росла в течение длительного времени с помощью механизма оплаченного роста, ей нужна способность „монетизировать“ определенную группу пользователей».</a:t>
            </a:r>
          </a:p>
          <a:p>
            <a:pPr lvl="1"/>
            <a:r>
              <a:rPr lang="en" dirty="0"/>
              <a:t>Customer Acquisition Cost (CAC)</a:t>
            </a:r>
            <a:r>
              <a:rPr lang="en" b="1" dirty="0"/>
              <a:t> &lt; </a:t>
            </a:r>
            <a:r>
              <a:rPr lang="en" dirty="0"/>
              <a:t>Customer Lifetime Value (LTV)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741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6699C-39C2-4041-8C64-87CA950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49"/>
            <a:ext cx="12192000" cy="616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5921A-ABC7-EC4D-BAA2-2C94BC94CF26}"/>
              </a:ext>
            </a:extLst>
          </p:cNvPr>
          <p:cNvSpPr txBox="1"/>
          <p:nvPr/>
        </p:nvSpPr>
        <p:spPr>
          <a:xfrm>
            <a:off x="304800" y="0"/>
            <a:ext cx="1148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 Canvas</a:t>
            </a:r>
            <a:r>
              <a:rPr lang="ru-RU" sz="4000" dirty="0"/>
              <a:t>:</a:t>
            </a:r>
            <a:r>
              <a:rPr lang="en-US" sz="4000" dirty="0"/>
              <a:t> </a:t>
            </a:r>
            <a:r>
              <a:rPr lang="ru-RU" sz="4000" dirty="0"/>
              <a:t>Шаблон описания стартапа</a:t>
            </a:r>
          </a:p>
        </p:txBody>
      </p:sp>
    </p:spTree>
    <p:extLst>
      <p:ext uri="{BB962C8B-B14F-4D97-AF65-F5344CB8AC3E}">
        <p14:creationId xmlns:p14="http://schemas.microsoft.com/office/powerpoint/2010/main" val="4103033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9D43-B70F-E548-8CC5-BD3EE801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ru-RU" dirty="0"/>
              <a:t>Концепция (</a:t>
            </a:r>
            <a:r>
              <a:rPr lang="en-US" dirty="0"/>
              <a:t>High-Level Concept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23A1F-8FFF-164C-96BE-F64448F9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Здесь вам нужно будет четко определить, кто вы такие.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Концепция отвечает на вопрос «Что?»</a:t>
            </a:r>
          </a:p>
          <a:p>
            <a:pPr marL="0" indent="0">
              <a:buNone/>
            </a:pPr>
            <a:r>
              <a:rPr lang="ru-RU" dirty="0"/>
              <a:t>Скажем, вы — фестиваль, но какой именно фестиваль? К примеру, фестиваль «Психоделический всемирный невероятный </a:t>
            </a:r>
            <a:r>
              <a:rPr lang="en" dirty="0"/>
              <a:t>Wow-</a:t>
            </a:r>
            <a:r>
              <a:rPr lang="ru-RU" dirty="0"/>
              <a:t>фестиваль»</a:t>
            </a:r>
            <a:r>
              <a:rPr lang="en" dirty="0"/>
              <a:t> (</a:t>
            </a:r>
            <a:r>
              <a:rPr lang="ru-RU" dirty="0"/>
              <a:t>типа </a:t>
            </a:r>
            <a:r>
              <a:rPr lang="en-US" dirty="0"/>
              <a:t>”Burning Man”</a:t>
            </a:r>
            <a:r>
              <a:rPr lang="ru-RU" dirty="0"/>
              <a:t>). Вы можете подумать о том, как объяснить его простыми словами, чтобы люди сразу же понимали, что это за продукт, какую ценность вы им предлагаете.</a:t>
            </a:r>
          </a:p>
          <a:p>
            <a:r>
              <a:rPr lang="ru-RU" dirty="0"/>
              <a:t>«Быстрый поисковик, выдающий релевантные результаты»</a:t>
            </a:r>
          </a:p>
          <a:p>
            <a:r>
              <a:rPr lang="ru-RU" dirty="0"/>
              <a:t>Социальная сеть</a:t>
            </a:r>
          </a:p>
          <a:p>
            <a:r>
              <a:rPr lang="ru-RU" dirty="0"/>
              <a:t>«Интернет-магазин, в котором можно купить всё»</a:t>
            </a:r>
          </a:p>
        </p:txBody>
      </p:sp>
    </p:spTree>
    <p:extLst>
      <p:ext uri="{BB962C8B-B14F-4D97-AF65-F5344CB8AC3E}">
        <p14:creationId xmlns:p14="http://schemas.microsoft.com/office/powerpoint/2010/main" val="344438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472D-B7AA-3546-AF34-BA079AE8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771"/>
          </a:xfrm>
        </p:spPr>
        <p:txBody>
          <a:bodyPr>
            <a:noAutofit/>
          </a:bodyPr>
          <a:lstStyle/>
          <a:p>
            <a:r>
              <a:rPr lang="en-US" sz="3600" b="1" dirty="0"/>
              <a:t>1. </a:t>
            </a:r>
            <a:r>
              <a:rPr lang="ru-RU" sz="3600" b="1" dirty="0"/>
              <a:t>Сегменты потребителей и ранние</a:t>
            </a:r>
            <a:r>
              <a:rPr lang="en-US" sz="3600" b="1" dirty="0"/>
              <a:t> </a:t>
            </a:r>
            <a:r>
              <a:rPr lang="ru-RU" sz="3600" b="1" dirty="0"/>
              <a:t>последователи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5143D-144F-A74E-B0DF-09A02DDC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9451848" cy="4791456"/>
          </a:xfrm>
        </p:spPr>
        <p:txBody>
          <a:bodyPr/>
          <a:lstStyle/>
          <a:p>
            <a:pPr marL="0" indent="0" fontAlgn="base">
              <a:buNone/>
            </a:pPr>
            <a:r>
              <a:rPr lang="ru-RU" b="1" dirty="0"/>
              <a:t>Кто клиент?</a:t>
            </a:r>
          </a:p>
          <a:p>
            <a:pPr marL="0" indent="0" fontAlgn="base">
              <a:buNone/>
            </a:pPr>
            <a:r>
              <a:rPr lang="ru-RU" dirty="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</a:p>
          <a:p>
            <a:pPr marL="0" indent="0" fontAlgn="base">
              <a:buNone/>
            </a:pPr>
            <a:r>
              <a:rPr lang="ru-RU" b="1" dirty="0"/>
              <a:t>Кто первые пользователи?</a:t>
            </a:r>
          </a:p>
          <a:p>
            <a:pPr marL="0" indent="0" fontAlgn="base">
              <a:buNone/>
            </a:pPr>
            <a:r>
              <a:rPr lang="ru-RU" dirty="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5383C9-B2EA-FA43-A90A-42E8316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91" y="1560576"/>
            <a:ext cx="1776827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E70116-7215-CE43-808E-25B87536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16" y="-1"/>
            <a:ext cx="1548384" cy="3841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206EC-D7E9-6D4D-9B0C-FDF416E0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52298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b="1" dirty="0"/>
              <a:t>2. </a:t>
            </a:r>
            <a:r>
              <a:rPr lang="ru-RU" sz="3600" b="1" dirty="0"/>
              <a:t>Проблема и существующие альтернативы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C54B7-AFFE-8149-A4E8-F88B7ADC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1133856"/>
            <a:ext cx="10902696" cy="5359019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Какая проблема есть у клиента?</a:t>
            </a:r>
          </a:p>
          <a:p>
            <a:pPr fontAlgn="base"/>
            <a:r>
              <a:rPr lang="ru-RU" dirty="0"/>
              <a:t>Посмотрите на все сегменты покупателей из первого блока и сформулируйте, </a:t>
            </a:r>
            <a:r>
              <a:rPr lang="ru-RU" u="sng" dirty="0"/>
              <a:t>какую их потребность закрывает продукт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Например, вы придумали </a:t>
            </a:r>
            <a:r>
              <a:rPr lang="ru-RU" u="sng" dirty="0"/>
              <a:t>новую социальную сеть для нетворкинга</a:t>
            </a:r>
            <a:r>
              <a:rPr lang="ru-RU" dirty="0"/>
              <a:t>. Её главная цель — познакомить специалистов из разных сфер для общих проектов. Такой продукт закрывает </a:t>
            </a:r>
            <a:r>
              <a:rPr lang="ru-RU" u="sng" dirty="0"/>
              <a:t>потребность</a:t>
            </a:r>
            <a:r>
              <a:rPr lang="ru-RU" dirty="0"/>
              <a:t> клиента </a:t>
            </a:r>
            <a:r>
              <a:rPr lang="ru-RU" u="sng" dirty="0"/>
              <a:t>в общении и поиске профессиональных связей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b="1" dirty="0"/>
              <a:t>Кто уже решает эту проблему?</a:t>
            </a:r>
          </a:p>
          <a:p>
            <a:pPr fontAlgn="base"/>
            <a:r>
              <a:rPr lang="ru-RU" dirty="0"/>
              <a:t>Выявите всех существующих конкурентов продукта. Любую проблему уже кто-то решает, но кто — не всегда очевидно. Если ваш продукт — </a:t>
            </a:r>
            <a:r>
              <a:rPr lang="ru-RU" u="sng" dirty="0"/>
              <a:t>сервис вызова такси</a:t>
            </a:r>
            <a:r>
              <a:rPr lang="ru-RU" dirty="0"/>
              <a:t>, и вы закрываете потребность клиента в комфортном передвижении, то ваши </a:t>
            </a:r>
            <a:r>
              <a:rPr lang="ru-RU" u="sng" dirty="0"/>
              <a:t>конкуренты</a:t>
            </a:r>
            <a:r>
              <a:rPr lang="ru-RU" dirty="0"/>
              <a:t> — не только аналогичные сервисы, но и компании, которые продают </a:t>
            </a:r>
            <a:r>
              <a:rPr lang="ru-RU" u="sng" dirty="0"/>
              <a:t>автомобили, велосипеды или самокаты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dirty="0"/>
              <a:t>Ответить на эти вопросы и ориентироваться на потребности пользователя помогает концепция </a:t>
            </a:r>
            <a:r>
              <a:rPr lang="en" b="1" dirty="0">
                <a:hlinkClick r:id="rId3"/>
              </a:rPr>
              <a:t>Jobs To Be Done</a:t>
            </a:r>
            <a:endParaRPr lang="ru-RU" b="1" dirty="0"/>
          </a:p>
          <a:p>
            <a:pPr fontAlgn="base"/>
            <a:r>
              <a:rPr lang="ru-RU" sz="2900" dirty="0"/>
              <a:t>Это теория о поведении пользователей, которая помогает понять, как и почему люди принимают решение о первой покупке. С помощью </a:t>
            </a:r>
            <a:r>
              <a:rPr lang="en" sz="2900" dirty="0"/>
              <a:t>JTBD </a:t>
            </a:r>
            <a:r>
              <a:rPr lang="ru-RU" sz="2900" dirty="0"/>
              <a:t>мы можем делать прогнозы о том, какой продукт будет востребован на рынке, а какой — нет. </a:t>
            </a:r>
          </a:p>
          <a:p>
            <a:pPr fontAlgn="base"/>
            <a:r>
              <a:rPr lang="ru-RU" dirty="0"/>
              <a:t>Смысл теории в том, что </a:t>
            </a:r>
            <a:r>
              <a:rPr lang="ru-RU" u="sng" dirty="0"/>
              <a:t>люди не покупают продукты, а «нанимают» их для выполнения определённых задач</a:t>
            </a:r>
            <a:r>
              <a:rPr lang="ru-RU" dirty="0"/>
              <a:t>.</a:t>
            </a:r>
          </a:p>
          <a:p>
            <a:pPr fontAlgn="base"/>
            <a:r>
              <a:rPr lang="ru-RU" u="sng" dirty="0"/>
              <a:t>Я покупаю газонокосилку</a:t>
            </a:r>
            <a:r>
              <a:rPr lang="ru-RU" dirty="0"/>
              <a:t> не потому, что мне нужна газонокосилка. </a:t>
            </a:r>
            <a:r>
              <a:rPr lang="ru-RU" u="sng" dirty="0"/>
              <a:t>Мне нужен красивый газон</a:t>
            </a:r>
            <a:r>
              <a:rPr lang="ru-RU" dirty="0"/>
              <a:t>, а в более широком смысле — </a:t>
            </a:r>
            <a:r>
              <a:rPr lang="ru-RU" u="sng" dirty="0"/>
              <a:t>красивый двор</a:t>
            </a:r>
            <a:r>
              <a:rPr lang="ru-RU" dirty="0"/>
              <a:t>, чтобы все соседки охали и ахали, проходя мимо моего сада.</a:t>
            </a:r>
          </a:p>
          <a:p>
            <a:pPr fontAlgn="base"/>
            <a:r>
              <a:rPr lang="ru-RU" dirty="0"/>
              <a:t>«Пользователь покупает не дрель, а дырку в стене», «не мотоцикл, а крутизну ощущения от езды»</a:t>
            </a:r>
          </a:p>
          <a:p>
            <a:pPr fontAlgn="base"/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84765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451A1F-FE1C-B84F-8905-4D0963BB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96" y="-1"/>
            <a:ext cx="1670304" cy="43699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9E8B5-E39C-1B40-B461-84242AC5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77317"/>
            <a:ext cx="10515600" cy="915035"/>
          </a:xfrm>
        </p:spPr>
        <p:txBody>
          <a:bodyPr/>
          <a:lstStyle/>
          <a:p>
            <a:r>
              <a:rPr lang="ru-RU" b="1" dirty="0"/>
              <a:t>3. Уникальная ценность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DD251-5828-B44C-B1E3-F0A03944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92352"/>
            <a:ext cx="10035032" cy="540105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Для того, чтобы что–то продать нашей потенциальной аудитории, нам необходимы ценностные предложения. </a:t>
            </a:r>
          </a:p>
          <a:p>
            <a:pPr marL="0" indent="0" fontAlgn="base">
              <a:buNone/>
            </a:pPr>
            <a:r>
              <a:rPr lang="ru-RU" b="1" dirty="0"/>
              <a:t>Чем продукт лучше остальных?</a:t>
            </a:r>
          </a:p>
          <a:p>
            <a:pPr marL="0" indent="0" fontAlgn="base">
              <a:buNone/>
            </a:pPr>
            <a:r>
              <a:rPr lang="ru-RU" dirty="0"/>
              <a:t>Ответ на этот вопрос поможет сформулировать </a:t>
            </a:r>
            <a:r>
              <a:rPr lang="ru-RU" i="1" dirty="0"/>
              <a:t>Ценностное предложение </a:t>
            </a:r>
            <a:r>
              <a:rPr lang="ru-RU" dirty="0"/>
              <a:t>или </a:t>
            </a:r>
            <a:r>
              <a:rPr lang="ru-RU" i="1" dirty="0"/>
              <a:t>уникальное торговое предложение (УТП)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Подумайте, чем ваш продукт лучше и почему клиенты захотят за него заплатить.</a:t>
            </a:r>
          </a:p>
          <a:p>
            <a:pPr lvl="1" fontAlgn="base"/>
            <a:r>
              <a:rPr lang="ru-RU" dirty="0"/>
              <a:t>Проверьте свои гипотезы на группе (потенциальных) пользователей.</a:t>
            </a:r>
          </a:p>
          <a:p>
            <a:pPr fontAlgn="base"/>
            <a:r>
              <a:rPr lang="ru-RU" dirty="0"/>
              <a:t>Одна или несколько характеристик продукции или услуги, которые выделяют товары бренда на рынке.</a:t>
            </a:r>
            <a:r>
              <a:rPr lang="en-US" dirty="0"/>
              <a:t> </a:t>
            </a:r>
            <a:r>
              <a:rPr lang="ru-RU" dirty="0"/>
              <a:t>Ответ на вопрос: «Почему я должен это купить у вас?»</a:t>
            </a:r>
          </a:p>
          <a:p>
            <a:pPr fontAlgn="base"/>
            <a:r>
              <a:rPr lang="ru-RU" dirty="0"/>
              <a:t>Апеллируем к решению проблем пользователя и удовлетворению его потребностей: </a:t>
            </a:r>
            <a:r>
              <a:rPr lang="en-US" dirty="0"/>
              <a:t>«Problem–solution fit»</a:t>
            </a:r>
            <a:r>
              <a:rPr lang="ru-RU" dirty="0"/>
              <a:t> (</a:t>
            </a:r>
            <a:r>
              <a:rPr lang="en-US" dirty="0"/>
              <a:t>«Product–Market fit»</a:t>
            </a:r>
            <a:r>
              <a:rPr lang="ru-RU" dirty="0"/>
              <a:t>)</a:t>
            </a:r>
          </a:p>
          <a:p>
            <a:pPr fontAlgn="base"/>
            <a:r>
              <a:rPr lang="ru-RU" dirty="0"/>
              <a:t>УТП — это фразы или предложения, описывающие наши предложения для пользователей, описывающие ценность продукта.</a:t>
            </a:r>
          </a:p>
          <a:p>
            <a:pPr lvl="1" fontAlgn="base"/>
            <a:r>
              <a:rPr lang="ru-RU" dirty="0"/>
              <a:t>«Самый </a:t>
            </a:r>
            <a:r>
              <a:rPr lang="ru-RU" u="sng" dirty="0"/>
              <a:t>крепкий</a:t>
            </a:r>
            <a:r>
              <a:rPr lang="ru-RU" dirty="0"/>
              <a:t> кофе в мире»</a:t>
            </a:r>
            <a:r>
              <a:rPr lang="en-US" dirty="0"/>
              <a:t> </a:t>
            </a:r>
            <a:r>
              <a:rPr lang="en" dirty="0">
                <a:hlinkClick r:id="rId3"/>
              </a:rPr>
              <a:t>Death Wish Coffee</a:t>
            </a:r>
            <a:endParaRPr lang="ru-RU" dirty="0"/>
          </a:p>
          <a:p>
            <a:pPr lvl="1" fontAlgn="base"/>
            <a:r>
              <a:rPr lang="ru-RU" dirty="0"/>
              <a:t>«Доставим за 30 минут или пицца – бесплатно»</a:t>
            </a:r>
          </a:p>
          <a:p>
            <a:pPr lvl="1" fontAlgn="base"/>
            <a:r>
              <a:rPr lang="ru-RU" dirty="0"/>
              <a:t>«200 грузовых автомобилей для доставки вашего заказа в любой район города за 1 час»</a:t>
            </a:r>
            <a:endParaRPr lang="en-US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Одноразовому пластику конец</a:t>
            </a:r>
            <a:r>
              <a:rPr lang="en-US" dirty="0"/>
              <a:t>» </a:t>
            </a:r>
            <a:r>
              <a:rPr lang="en" dirty="0">
                <a:hlinkClick r:id="rId4"/>
              </a:rPr>
              <a:t>Bee’s Wrap</a:t>
            </a:r>
            <a:endParaRPr lang="en" dirty="0"/>
          </a:p>
          <a:p>
            <a:pPr lvl="1" fontAlgn="base"/>
            <a:r>
              <a:rPr lang="en-US" dirty="0"/>
              <a:t>«</a:t>
            </a:r>
            <a:r>
              <a:rPr lang="ru-RU" dirty="0"/>
              <a:t>Пять примерок на дом бесплатно</a:t>
            </a:r>
            <a:r>
              <a:rPr lang="en-US" dirty="0"/>
              <a:t>» </a:t>
            </a:r>
            <a:r>
              <a:rPr lang="en" dirty="0">
                <a:hlinkClick r:id="rId5"/>
              </a:rPr>
              <a:t>Warby Parker</a:t>
            </a:r>
            <a:r>
              <a:rPr lang="en" dirty="0"/>
              <a:t> — </a:t>
            </a:r>
            <a:r>
              <a:rPr lang="ru-RU" dirty="0"/>
              <a:t>онлайн-магазин</a:t>
            </a:r>
          </a:p>
        </p:txBody>
      </p:sp>
    </p:spTree>
    <p:extLst>
      <p:ext uri="{BB962C8B-B14F-4D97-AF65-F5344CB8AC3E}">
        <p14:creationId xmlns:p14="http://schemas.microsoft.com/office/powerpoint/2010/main" val="85369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08E14-361A-FF4D-97E1-C29729EA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ru-RU" b="1" dirty="0"/>
              <a:t>Решение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8A64-933C-CD46-A8A6-743CFEC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4"/>
            <a:ext cx="9317736" cy="4872419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Вы уже определили проблему и потребности пользователя, а в этом блоке опишите, как будете ее решать.</a:t>
            </a:r>
          </a:p>
          <a:p>
            <a:pPr marL="0" indent="0" fontAlgn="base">
              <a:buNone/>
            </a:pPr>
            <a:r>
              <a:rPr lang="ru-RU" b="1" dirty="0"/>
              <a:t>Как продукт решит проблему пользователя?</a:t>
            </a:r>
          </a:p>
          <a:p>
            <a:pPr fontAlgn="base"/>
            <a:r>
              <a:rPr lang="ru-RU" dirty="0"/>
              <a:t>Чтобы правильно ответить на этот вопрос, не основывайтесь только на своем видении. Подключите исследования, проведите интервью с группой пользователей, которых вы собрали для тестирования продукта.</a:t>
            </a:r>
          </a:p>
          <a:p>
            <a:pPr fontAlgn="base"/>
            <a:r>
              <a:rPr lang="ru-RU" dirty="0"/>
              <a:t>Не все ваши гипотезы пройдут проверку, и это нормально. Зато после нескольких ошибочных идей вы найдёте лучшее решение.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0518EA-80B7-2E48-9074-7C8C090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89" y="24574"/>
            <a:ext cx="2085312" cy="28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4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4A54-4B7E-994F-97BC-FEA7FE36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Стартапы: 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35E5B-9827-274C-B58D-DA811D2B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353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Ориентация на быстрый рост и быстрый захват рынков</a:t>
            </a:r>
            <a:endParaRPr lang="en-US" dirty="0"/>
          </a:p>
          <a:p>
            <a:r>
              <a:rPr lang="ru-RU" dirty="0"/>
              <a:t>Риски: 9 из 10 стартапов терпят неудачу</a:t>
            </a:r>
          </a:p>
          <a:p>
            <a:r>
              <a:rPr lang="ru-RU" dirty="0"/>
              <a:t>Большие риски и большие возможности</a:t>
            </a:r>
          </a:p>
          <a:p>
            <a:pPr lvl="1"/>
            <a:r>
              <a:rPr lang="ru-RU" dirty="0"/>
              <a:t>«Единороги» (</a:t>
            </a:r>
            <a:r>
              <a:rPr lang="en-US" dirty="0"/>
              <a:t>Unicorn</a:t>
            </a:r>
            <a:r>
              <a:rPr lang="ru-RU" dirty="0"/>
              <a:t>)</a:t>
            </a:r>
            <a:r>
              <a:rPr lang="en-US" dirty="0"/>
              <a:t> — </a:t>
            </a:r>
            <a:r>
              <a:rPr lang="ru-RU" dirty="0"/>
              <a:t>стартапы с оценкой более 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млрд</a:t>
            </a:r>
          </a:p>
          <a:p>
            <a:r>
              <a:rPr lang="ru-RU" dirty="0"/>
              <a:t>Требуют больших инвестиций, чтобы обеспечить быстрый рост и опередить конкурентов</a:t>
            </a:r>
          </a:p>
          <a:p>
            <a:pPr lvl="1"/>
            <a:r>
              <a:rPr lang="en-US" dirty="0"/>
              <a:t>“Burn rate” — </a:t>
            </a:r>
            <a:r>
              <a:rPr lang="ru-RU" dirty="0"/>
              <a:t>скорость сжигания инвестиций.</a:t>
            </a:r>
          </a:p>
          <a:p>
            <a:pPr lvl="2"/>
            <a:r>
              <a:rPr lang="ru-RU" dirty="0"/>
              <a:t>Отечественные стартапы часто ругают за недостаточный «аппетит к риску», мы в России слишком «боимся потерять деньги» и наши предприниматели как следствие недостаточно амбициозны</a:t>
            </a:r>
          </a:p>
          <a:p>
            <a:r>
              <a:rPr lang="ru-RU" dirty="0"/>
              <a:t>Почему стартапы проваливаются</a:t>
            </a:r>
          </a:p>
          <a:p>
            <a:pPr lvl="1"/>
            <a:r>
              <a:rPr lang="ru-RU" dirty="0"/>
              <a:t>Неработающая бизнес-модель</a:t>
            </a:r>
          </a:p>
          <a:p>
            <a:pPr lvl="1"/>
            <a:r>
              <a:rPr lang="ru-RU" dirty="0"/>
              <a:t>Не попали в рынок</a:t>
            </a:r>
          </a:p>
          <a:p>
            <a:pPr lvl="1"/>
            <a:r>
              <a:rPr lang="ru-RU" dirty="0"/>
              <a:t>Слабые основатели, «не осилили»</a:t>
            </a:r>
          </a:p>
          <a:p>
            <a:pPr lvl="1"/>
            <a:r>
              <a:rPr lang="ru-RU" dirty="0"/>
              <a:t>Слабая / несплочённая /</a:t>
            </a:r>
            <a:r>
              <a:rPr lang="en-US" dirty="0"/>
              <a:t> </a:t>
            </a:r>
            <a:r>
              <a:rPr lang="ru-RU" dirty="0"/>
              <a:t>невовлечённая команда</a:t>
            </a:r>
          </a:p>
          <a:p>
            <a:pPr lvl="1"/>
            <a:r>
              <a:rPr lang="ru-RU" dirty="0"/>
              <a:t>Не нашли инвестиции</a:t>
            </a:r>
          </a:p>
          <a:p>
            <a:pPr lvl="1"/>
            <a:r>
              <a:rPr lang="ru-RU" dirty="0"/>
              <a:t>Технология не взлетела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034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73A0B-BC6E-1E46-8211-0B3FCB2D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12" y="0"/>
            <a:ext cx="2020088" cy="1889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BCEC-8BCE-9348-A275-AA761A98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ru-RU" dirty="0"/>
              <a:t>5. </a:t>
            </a:r>
            <a:r>
              <a:rPr lang="ru-RU" b="1" dirty="0"/>
              <a:t>Каналы продвижения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68661-8DCA-C749-B34A-C89075B4F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2"/>
            <a:ext cx="9866376" cy="4762691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Определите, как продавать и рекламировать ваш продукт. Опишите все каналы продвижения и методологию продаж.</a:t>
            </a:r>
          </a:p>
          <a:p>
            <a:pPr marL="0" indent="0" fontAlgn="base">
              <a:buNone/>
            </a:pPr>
            <a:r>
              <a:rPr lang="ru-RU" b="1" dirty="0"/>
              <a:t>Как и где лучше рассказать о продукте?</a:t>
            </a:r>
          </a:p>
          <a:p>
            <a:pPr fontAlgn="base"/>
            <a:r>
              <a:rPr lang="ru-RU" dirty="0"/>
              <a:t>Ответ зависит не только от продукта, но и от его аудитории. Реклама в блогах, баннеры, анонсы на телевидении — не важно, главное — это рассказать о продукте тем способом, который лучше всего воспринимает целевая аудитория.</a:t>
            </a:r>
          </a:p>
          <a:p>
            <a:pPr fontAlgn="base"/>
            <a:r>
              <a:rPr lang="ru-RU" dirty="0"/>
              <a:t>Допустим, вы создали приложение для ведения личного бюджета и решили продвигать его с помощью контент-маркетинга. У такого продукта разные пользователи: молодые семьи, студенты и фрилансеры. Если продвигать его только на одной площадке, например, на </a:t>
            </a:r>
            <a:r>
              <a:rPr lang="en" dirty="0"/>
              <a:t>vc.ru, </a:t>
            </a:r>
            <a:r>
              <a:rPr lang="ru-RU" dirty="0"/>
              <a:t>то вы охватите студентов, менеджеров и фрилансеров, а молодые семьи останутся в стороне. Вам важно учесть все сегменты целевой аудитории, поэтому подойдут ресурсы, которые читают сразу всё, например, «Лайфхакер».</a:t>
            </a:r>
          </a:p>
          <a:p>
            <a:pPr fontAlgn="base"/>
            <a:r>
              <a:rPr lang="ru-RU" dirty="0"/>
              <a:t>Если ваш продукт подходит только для программистов или дизайнеров, то и рекламировать его лучше на специальных площадках.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73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02DDB-6EEE-2B4F-988C-2A20B0AA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691"/>
          </a:xfrm>
        </p:spPr>
        <p:txBody>
          <a:bodyPr>
            <a:normAutofit/>
          </a:bodyPr>
          <a:lstStyle/>
          <a:p>
            <a:r>
              <a:rPr lang="ru-RU" dirty="0"/>
              <a:t>6. </a:t>
            </a:r>
            <a:r>
              <a:rPr lang="ru-RU" b="1" dirty="0"/>
              <a:t>Потоки прибыли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0D7B0-BB29-9D41-8FB1-60527DF5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1"/>
            <a:ext cx="10515600" cy="3145536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ru-RU" b="1" dirty="0"/>
              <a:t>Как продукт будет приносить деньги?</a:t>
            </a:r>
          </a:p>
          <a:p>
            <a:pPr marL="0" indent="0">
              <a:buNone/>
            </a:pPr>
            <a:r>
              <a:rPr lang="ru-RU" b="1" dirty="0"/>
              <a:t>Бизнес-модель, маржинальность, базовая юнит-экономика (</a:t>
            </a:r>
            <a:r>
              <a:rPr lang="en-US" b="1" dirty="0"/>
              <a:t>LTV, </a:t>
            </a:r>
            <a:r>
              <a:rPr lang="en" b="1" dirty="0" err="1"/>
              <a:t>AvP</a:t>
            </a:r>
            <a:r>
              <a:rPr lang="ru-RU" b="1" dirty="0"/>
              <a:t>).</a:t>
            </a:r>
          </a:p>
          <a:p>
            <a:r>
              <a:rPr lang="ru-RU" dirty="0"/>
              <a:t>Источники дохода – способ получения финансирования с каждого из рыночных сегментов, на котором она работает.</a:t>
            </a:r>
          </a:p>
          <a:p>
            <a:r>
              <a:rPr lang="ru-RU" dirty="0"/>
              <a:t>Выделяют следующие источники дохода для компании: продажа товара, плата за использование, плата за подписку, сдача в аренду, лицензирование, посредничество, реклама. </a:t>
            </a:r>
          </a:p>
          <a:p>
            <a:pPr marL="0" indent="0" fontAlgn="base">
              <a:buNone/>
            </a:pP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AD2E2-6A97-4845-8ED8-3B6BDAF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5531"/>
            <a:ext cx="6051086" cy="15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32BF0-4859-DF40-988C-474C72E5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923"/>
          </a:xfrm>
        </p:spPr>
        <p:txBody>
          <a:bodyPr/>
          <a:lstStyle/>
          <a:p>
            <a:r>
              <a:rPr lang="ru-RU" dirty="0"/>
              <a:t>Бизнес-модели (часть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2A321-28BA-9B4F-BD62-AEC862E7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1206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Бизнес–модель описывает как и на чем компания зарабатывает.</a:t>
            </a:r>
            <a:br>
              <a:rPr lang="ru-RU" dirty="0"/>
            </a:br>
            <a:r>
              <a:rPr lang="ru-RU" dirty="0"/>
              <a:t>Примеры бизнес-моделей:</a:t>
            </a:r>
          </a:p>
          <a:p>
            <a:r>
              <a:rPr lang="en" b="1" dirty="0"/>
              <a:t>Free to play</a:t>
            </a:r>
            <a:r>
              <a:rPr lang="ru-RU" dirty="0"/>
              <a:t> — это способ монетизации мобильных и компьютерных игр. Пользователь бесплатно устанавливает игру, но платит за прокачку персонажа, ресурсы, помощь в прохождении уровней и так далее. </a:t>
            </a:r>
            <a:r>
              <a:rPr lang="en" i="1" dirty="0"/>
              <a:t>World of Tanks.</a:t>
            </a:r>
          </a:p>
          <a:p>
            <a:r>
              <a:rPr lang="ru-RU" b="1" dirty="0"/>
              <a:t>Франшиза</a:t>
            </a:r>
            <a:r>
              <a:rPr lang="en-US" dirty="0"/>
              <a:t> — </a:t>
            </a:r>
            <a:r>
              <a:rPr lang="ru-RU" dirty="0"/>
              <a:t>Успешный бизнес продает свои технологии и стратегии, тем кто хочет открыть такую же компанию в своем городе</a:t>
            </a:r>
            <a:r>
              <a:rPr lang="en-US" dirty="0"/>
              <a:t> (</a:t>
            </a:r>
            <a:r>
              <a:rPr lang="ru-RU" dirty="0"/>
              <a:t>Франчайзер получает Паушальный взнос</a:t>
            </a:r>
            <a:r>
              <a:rPr lang="en-US" dirty="0"/>
              <a:t>, </a:t>
            </a:r>
            <a:r>
              <a:rPr lang="ru-RU" dirty="0"/>
              <a:t>Роялти</a:t>
            </a:r>
            <a:r>
              <a:rPr lang="en-US" dirty="0"/>
              <a:t>)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i="1" dirty="0"/>
              <a:t>Додо Пицца, </a:t>
            </a:r>
            <a:r>
              <a:rPr lang="en" i="1" dirty="0"/>
              <a:t>Subway, KFC</a:t>
            </a:r>
            <a:r>
              <a:rPr lang="en" dirty="0"/>
              <a:t>.</a:t>
            </a:r>
          </a:p>
          <a:p>
            <a:r>
              <a:rPr lang="ru-RU" b="1" dirty="0"/>
              <a:t>Фримиум</a:t>
            </a:r>
            <a:r>
              <a:rPr lang="en-US" dirty="0"/>
              <a:t> — </a:t>
            </a:r>
            <a:r>
              <a:rPr lang="ru-RU" dirty="0"/>
              <a:t>Часть продукта даете бесплатно или в тестовом режиме, а за дополнительные функции или полную версию берете деньги. Пока человек пробует, вы превращаете его в покупателя. </a:t>
            </a:r>
            <a:r>
              <a:rPr lang="en" i="1" dirty="0"/>
              <a:t>Skype, 1</a:t>
            </a:r>
            <a:r>
              <a:rPr lang="ru-RU" i="1" dirty="0"/>
              <a:t>С–Битрикс24</a:t>
            </a:r>
            <a:r>
              <a:rPr lang="en-US" i="1" dirty="0"/>
              <a:t>, Zoom</a:t>
            </a:r>
            <a:r>
              <a:rPr lang="ru-RU" dirty="0"/>
              <a:t>.</a:t>
            </a:r>
            <a:endParaRPr lang="en-US" dirty="0"/>
          </a:p>
          <a:p>
            <a:r>
              <a:rPr lang="ru-RU" b="1" dirty="0"/>
              <a:t>Аренда</a:t>
            </a:r>
            <a:r>
              <a:rPr lang="ru-RU" dirty="0"/>
              <a:t> — Клиент не покупает сам продукт, а платит за его использование — арендует. </a:t>
            </a:r>
            <a:r>
              <a:rPr lang="ru-RU" i="1" dirty="0"/>
              <a:t>Прокат самокатов, автомобилей, велосипедов, аренда квартир.</a:t>
            </a:r>
          </a:p>
          <a:p>
            <a:r>
              <a:rPr lang="ru-RU" b="1" dirty="0"/>
              <a:t>Кастомизация</a:t>
            </a:r>
            <a:r>
              <a:rPr lang="ru-RU" dirty="0"/>
              <a:t> — существующие продукты и услуги подстраивают под клиента, придают им индивидуальность. </a:t>
            </a:r>
            <a:r>
              <a:rPr lang="en-US" i="1" dirty="0"/>
              <a:t>iPhone </a:t>
            </a:r>
            <a:r>
              <a:rPr lang="ru-RU" i="1" dirty="0"/>
              <a:t>с индивидуальным дизайном</a:t>
            </a:r>
            <a:r>
              <a:rPr lang="en" i="1" dirty="0"/>
              <a:t>, </a:t>
            </a:r>
            <a:r>
              <a:rPr lang="ru-RU" i="1" dirty="0"/>
              <a:t>доделка </a:t>
            </a:r>
            <a:r>
              <a:rPr lang="en-US" i="1" dirty="0"/>
              <a:t>opensource</a:t>
            </a:r>
            <a:r>
              <a:rPr lang="ru-RU" i="1" dirty="0"/>
              <a:t> софта под потребности клиента.</a:t>
            </a:r>
          </a:p>
          <a:p>
            <a:r>
              <a:rPr lang="ru-RU" b="1" dirty="0"/>
              <a:t>Подписка</a:t>
            </a:r>
            <a:r>
              <a:rPr lang="ru-RU" dirty="0"/>
              <a:t> — Клиенты подписываются на онлайн–кинотеатры, на игры и приложения, офлайн-сервисы (типа здоровой доставка еды по расписанию). </a:t>
            </a:r>
            <a:r>
              <a:rPr lang="ru-RU" i="1" dirty="0"/>
              <a:t>Кинопоиск, </a:t>
            </a:r>
            <a:r>
              <a:rPr lang="en-US" i="1" dirty="0"/>
              <a:t>YouTube, </a:t>
            </a:r>
            <a:r>
              <a:rPr lang="en" i="1" dirty="0"/>
              <a:t>Grow Food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158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CAF5-AD3D-F447-9CE0-86707D8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02767"/>
            <a:ext cx="10515600" cy="756539"/>
          </a:xfrm>
        </p:spPr>
        <p:txBody>
          <a:bodyPr/>
          <a:lstStyle/>
          <a:p>
            <a:r>
              <a:rPr lang="ru-RU" dirty="0"/>
              <a:t>Бизнес-модели (часть 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8A2F0A-F374-AD49-9758-2C4F8953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19200"/>
            <a:ext cx="10972800" cy="5638800"/>
          </a:xfrm>
        </p:spPr>
        <p:txBody>
          <a:bodyPr>
            <a:normAutofit fontScale="47500" lnSpcReduction="20000"/>
          </a:bodyPr>
          <a:lstStyle/>
          <a:p>
            <a:r>
              <a:rPr lang="ru-RU" sz="3800" b="1" dirty="0"/>
              <a:t>«Бритва и лезвие» (</a:t>
            </a:r>
            <a:r>
              <a:rPr lang="en" sz="3800" b="1" dirty="0"/>
              <a:t>Lock-In)</a:t>
            </a:r>
            <a:r>
              <a:rPr lang="ru-RU" sz="3800" dirty="0"/>
              <a:t> — придумали производители бритвенных станков. Станки продают недорого, но вот комплекты лезвий к ним могут стоить в два раза дороже. </a:t>
            </a:r>
            <a:r>
              <a:rPr lang="ru-RU" sz="3800" i="1" dirty="0"/>
              <a:t>Принтеры, </a:t>
            </a:r>
            <a:r>
              <a:rPr lang="en" sz="3800" i="1" dirty="0"/>
              <a:t>Gillette, Amazon's Kindle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«Бритва и лезвие наоборот»</a:t>
            </a:r>
            <a:r>
              <a:rPr lang="en-US" sz="3800" dirty="0"/>
              <a:t> — </a:t>
            </a:r>
            <a:r>
              <a:rPr lang="ru-RU" sz="3800" dirty="0"/>
              <a:t>предложение премиальных товаров и дополнительные товары по более низкой цене для поддержания использования основного товара.</a:t>
            </a:r>
            <a:r>
              <a:rPr lang="en-US" sz="3800" dirty="0"/>
              <a:t> </a:t>
            </a:r>
            <a:r>
              <a:rPr lang="en" sz="3800" i="1" dirty="0"/>
              <a:t>iPhone, iPad </a:t>
            </a:r>
            <a:r>
              <a:rPr lang="ru-RU" sz="3800" i="1" dirty="0"/>
              <a:t>и </a:t>
            </a:r>
            <a:r>
              <a:rPr lang="en" sz="3800" i="1" dirty="0"/>
              <a:t>Mac — Apple App Store </a:t>
            </a:r>
            <a:r>
              <a:rPr lang="ru-RU" sz="3800" i="1" dirty="0"/>
              <a:t>и </a:t>
            </a:r>
            <a:r>
              <a:rPr lang="en" sz="3800" i="1" dirty="0"/>
              <a:t>iTunes</a:t>
            </a:r>
            <a:endParaRPr lang="ru-RU" sz="3800" i="1" dirty="0"/>
          </a:p>
          <a:p>
            <a:r>
              <a:rPr lang="ru-RU" sz="3800" b="1" dirty="0"/>
              <a:t>Комиссия</a:t>
            </a:r>
            <a:r>
              <a:rPr lang="ru-RU" sz="3800" dirty="0"/>
              <a:t> — Зарабатываете на том, что связываете продавца и покупателей, берёте свой процент. </a:t>
            </a:r>
            <a:r>
              <a:rPr lang="ru-RU" sz="3800" i="1" dirty="0"/>
              <a:t>Агентства недвижимости, свадебные агентства, рекрутинговые компании, туристические агентства.</a:t>
            </a:r>
          </a:p>
          <a:p>
            <a:r>
              <a:rPr lang="ru-RU" sz="3800" b="1" dirty="0"/>
              <a:t>Реклама</a:t>
            </a:r>
            <a:r>
              <a:rPr lang="ru-RU" sz="3800" dirty="0"/>
              <a:t> — Так работает </a:t>
            </a:r>
            <a:r>
              <a:rPr lang="en-US" sz="3800" dirty="0"/>
              <a:t>YouTube</a:t>
            </a:r>
            <a:r>
              <a:rPr lang="ru-RU" sz="3800" dirty="0"/>
              <a:t> и почти все соцсети и контент-площадки. Люди создают контент, у них появляются подписчики и зрители, которым показывают рекламу, берём процент с рекламы. </a:t>
            </a:r>
            <a:r>
              <a:rPr lang="en-US" sz="3800" i="1" dirty="0"/>
              <a:t>YouTube</a:t>
            </a:r>
            <a:r>
              <a:rPr lang="ru-RU" sz="3800" i="1" dirty="0"/>
              <a:t>, </a:t>
            </a:r>
            <a:r>
              <a:rPr lang="en-US" sz="3800" i="1" dirty="0"/>
              <a:t>Tik Tok</a:t>
            </a:r>
            <a:r>
              <a:rPr lang="ru-RU" sz="3800" i="1" dirty="0"/>
              <a:t>, </a:t>
            </a:r>
            <a:r>
              <a:rPr lang="en-US" sz="3800" i="1" dirty="0"/>
              <a:t>Instagram</a:t>
            </a:r>
            <a:r>
              <a:rPr lang="ru-RU" sz="3800" i="1" dirty="0"/>
              <a:t>.</a:t>
            </a:r>
            <a:endParaRPr lang="en-US" sz="3800" i="1" dirty="0"/>
          </a:p>
          <a:p>
            <a:r>
              <a:rPr lang="ru-RU" sz="3800" b="1" dirty="0"/>
              <a:t>Без посредников</a:t>
            </a:r>
            <a:r>
              <a:rPr lang="en-US" sz="3800" dirty="0"/>
              <a:t> —</a:t>
            </a:r>
            <a:r>
              <a:rPr lang="ru-RU" sz="3800" dirty="0"/>
              <a:t> Производите продукт и напрямую продаете потребителям.</a:t>
            </a:r>
            <a:r>
              <a:rPr lang="en-US" sz="3800" dirty="0"/>
              <a:t> </a:t>
            </a:r>
            <a:r>
              <a:rPr lang="en" sz="3800" i="1" dirty="0"/>
              <a:t>Dell, </a:t>
            </a:r>
            <a:r>
              <a:rPr lang="ru-RU" sz="3800" i="1" dirty="0"/>
              <a:t>Белореченское, Саянский бройлер.</a:t>
            </a:r>
            <a:endParaRPr lang="en-US" sz="3800" i="1" dirty="0"/>
          </a:p>
          <a:p>
            <a:r>
              <a:rPr lang="ru-RU" sz="3800" b="1" dirty="0"/>
              <a:t>Агрегатор</a:t>
            </a:r>
            <a:r>
              <a:rPr lang="en-US" sz="3800" dirty="0"/>
              <a:t> — </a:t>
            </a:r>
            <a:r>
              <a:rPr lang="ru-RU" sz="3800" dirty="0"/>
              <a:t>Вы создаете площадку и привлекаете туда трафик. Другие компании размещают на вашей площадке свои продукты. </a:t>
            </a:r>
            <a:r>
              <a:rPr lang="en" sz="3800" i="1" dirty="0"/>
              <a:t>Booking.com, Airbnb.</a:t>
            </a:r>
          </a:p>
          <a:p>
            <a:r>
              <a:rPr lang="ru-RU" sz="3800" b="1" dirty="0"/>
              <a:t>Маркетплейс</a:t>
            </a:r>
            <a:r>
              <a:rPr lang="ru-RU" sz="3800" dirty="0"/>
              <a:t> — Создаете торговую площадку, на которой продавцы выставляют товары.</a:t>
            </a:r>
            <a:r>
              <a:rPr lang="en-US" sz="3800" dirty="0"/>
              <a:t> </a:t>
            </a:r>
            <a:r>
              <a:rPr lang="en-US" sz="3800" i="1" dirty="0"/>
              <a:t>Wildberries</a:t>
            </a:r>
            <a:r>
              <a:rPr lang="en" sz="3800" i="1" dirty="0"/>
              <a:t>, Ozon, Ebay.</a:t>
            </a:r>
            <a:endParaRPr lang="ru-RU" sz="3800" i="1" dirty="0"/>
          </a:p>
          <a:p>
            <a:r>
              <a:rPr lang="ru-RU" sz="3800" b="1" dirty="0"/>
              <a:t>Консалтинг</a:t>
            </a:r>
            <a:r>
              <a:rPr lang="ru-RU" sz="3800" dirty="0"/>
              <a:t> — нанимая опытных и квалифицированных специалистов и направляя их на проекты клиентов. Эти компании, как правило, взимают почасовую оплату и / или берут процентную долю в зависимости от успешного завершения проекта. </a:t>
            </a:r>
            <a:r>
              <a:rPr lang="en" sz="3800" i="1" dirty="0"/>
              <a:t>Deloitte, Mckinsey</a:t>
            </a:r>
            <a:r>
              <a:rPr lang="ru-RU" sz="3800" i="1" dirty="0"/>
              <a:t>.</a:t>
            </a:r>
          </a:p>
          <a:p>
            <a:r>
              <a:rPr lang="ru-RU" sz="3800" b="1" dirty="0"/>
              <a:t>Онлайн-образование</a:t>
            </a:r>
            <a:r>
              <a:rPr lang="ru-RU" sz="3800" dirty="0"/>
              <a:t> — позволяет им получать доступ к образовательным ресурсам через фиксированную плату или подписку за курс. </a:t>
            </a:r>
            <a:r>
              <a:rPr lang="en" sz="3800" i="1" dirty="0"/>
              <a:t>Coursera, Udemy, Stepik</a:t>
            </a:r>
            <a:r>
              <a:rPr lang="ru-RU" sz="3800" i="1" dirty="0"/>
              <a:t>, </a:t>
            </a:r>
            <a:r>
              <a:rPr lang="en-US" sz="3800" i="1" dirty="0"/>
              <a:t>Geek Brains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2208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88ED6-0B5C-3946-B2B9-BFA0ED3B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0408" cy="817499"/>
          </a:xfrm>
        </p:spPr>
        <p:txBody>
          <a:bodyPr/>
          <a:lstStyle/>
          <a:p>
            <a:r>
              <a:rPr lang="ru-RU" dirty="0"/>
              <a:t>7. </a:t>
            </a:r>
            <a:r>
              <a:rPr lang="ru-RU" b="1" dirty="0"/>
              <a:t>Структура издержек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4ED80A-F4A5-EB49-9A9F-DF922ED1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ru-RU" b="1" dirty="0"/>
              <a:t>Сколько денег нужно, чтобы запустить продукт?</a:t>
            </a:r>
            <a:endParaRPr lang="ru-RU" dirty="0"/>
          </a:p>
          <a:p>
            <a:pPr fontAlgn="base"/>
            <a:r>
              <a:rPr lang="ru-RU" dirty="0"/>
              <a:t>Сюда нужно включить всё, на что вы планируете потратить деньги.</a:t>
            </a:r>
          </a:p>
          <a:p>
            <a:r>
              <a:rPr lang="ru-RU" dirty="0"/>
              <a:t>Структура затрат. Основные ваши расходы:</a:t>
            </a:r>
          </a:p>
          <a:p>
            <a:pPr lvl="1"/>
            <a:r>
              <a:rPr lang="ru-RU" dirty="0"/>
              <a:t>фиксированные расходы,</a:t>
            </a:r>
          </a:p>
          <a:p>
            <a:pPr lvl="1"/>
            <a:r>
              <a:rPr lang="ru-RU" dirty="0"/>
              <a:t>переменные расходы,</a:t>
            </a:r>
          </a:p>
          <a:p>
            <a:pPr lvl="1"/>
            <a:r>
              <a:rPr lang="ru-RU" dirty="0"/>
              <a:t>модели оптимизации затрат (экономия за счет масштаба, аутсорсинг непрофильных функций и т.д.).</a:t>
            </a:r>
          </a:p>
          <a:p>
            <a:pPr fontAlgn="base"/>
            <a:r>
              <a:rPr lang="ru-RU" dirty="0"/>
              <a:t>Любой проект включает в себя основные и дополнительные статьи затрат:</a:t>
            </a:r>
          </a:p>
          <a:p>
            <a:pPr lvl="1" fontAlgn="base"/>
            <a:r>
              <a:rPr lang="ru-RU" dirty="0"/>
              <a:t>техническая реализация, маркетинг, аренда серверов, разработка дизайна и т.п. В этом блоке разложите все по полкам, определите точные суммы планируемых расходов.</a:t>
            </a:r>
          </a:p>
          <a:p>
            <a:pPr fontAlgn="base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C4530-4B3C-F241-95D5-E690D3DB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1" y="5396309"/>
            <a:ext cx="5696449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41B8E-1F45-4B4E-9E47-2FA1F6BF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-1"/>
            <a:ext cx="1337564" cy="1826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92D11-D609-3544-BB0F-91B17E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/>
          <a:lstStyle/>
          <a:p>
            <a:r>
              <a:rPr lang="en-US" b="1" dirty="0"/>
              <a:t>8. </a:t>
            </a:r>
            <a:r>
              <a:rPr lang="ru-RU" b="1" dirty="0"/>
              <a:t>Ключевые метрики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EF9A4-F53D-E843-B06A-D89980994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273"/>
            <a:ext cx="10866120" cy="5169408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b="1" dirty="0"/>
              <a:t>Как понять, что продукт успешен?</a:t>
            </a:r>
            <a:endParaRPr lang="en-US" dirty="0"/>
          </a:p>
          <a:p>
            <a:pPr fontAlgn="base"/>
            <a:r>
              <a:rPr lang="ru-RU" dirty="0"/>
              <a:t>Вы должны четко понимать, по каким критериям оценивать успешность проекта. Они должны быть количественными. Сюда добавляют прибыль, долю рынка, трафик и т.п.</a:t>
            </a:r>
          </a:p>
          <a:p>
            <a:pPr lvl="1" fontAlgn="base"/>
            <a:r>
              <a:rPr lang="en-US" dirty="0"/>
              <a:t>Facebook: </a:t>
            </a:r>
            <a:r>
              <a:rPr lang="ru-RU" dirty="0"/>
              <a:t>“7 друзей в течение 10 дней”</a:t>
            </a:r>
            <a:endParaRPr lang="en-US" dirty="0"/>
          </a:p>
          <a:p>
            <a:pPr fontAlgn="base"/>
            <a:r>
              <a:rPr lang="ru-RU" dirty="0"/>
              <a:t>Можно определить ключевые метрики с помощью маркетинговой воронки </a:t>
            </a:r>
            <a:r>
              <a:rPr lang="en" dirty="0"/>
              <a:t>AAARRR</a:t>
            </a:r>
            <a:r>
              <a:rPr lang="ru-RU" dirty="0"/>
              <a:t>. В ней учитываются основные этапы, которые проходит клиент, взаимодействуя с продуктом.</a:t>
            </a:r>
            <a:endParaRPr lang="en-US" dirty="0"/>
          </a:p>
          <a:p>
            <a:pPr lvl="1" fontAlgn="base">
              <a:spcBef>
                <a:spcPts val="0"/>
              </a:spcBef>
            </a:pPr>
            <a:r>
              <a:rPr lang="ru-RU" dirty="0"/>
              <a:t>Осознание (</a:t>
            </a:r>
            <a:r>
              <a:rPr lang="en" dirty="0"/>
              <a:t>awareness) — </a:t>
            </a:r>
            <a:r>
              <a:rPr lang="ru-RU" dirty="0"/>
              <a:t>клиент осознал важность проблемы и связывает ее решение с вашим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Привлечение (</a:t>
            </a:r>
            <a:r>
              <a:rPr lang="en" dirty="0"/>
              <a:t>acquisition) — </a:t>
            </a:r>
            <a:r>
              <a:rPr lang="ru-RU" dirty="0"/>
              <a:t>клиенту стало интересно и он оставил контакты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Активация (</a:t>
            </a:r>
            <a:r>
              <a:rPr lang="en" dirty="0"/>
              <a:t>activation) — </a:t>
            </a:r>
            <a:r>
              <a:rPr lang="ru-RU" dirty="0"/>
              <a:t>клиент получает первый положительный опыт взаимодействия с продуктом и понимает его ценность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Удержание (</a:t>
            </a:r>
            <a:r>
              <a:rPr lang="en" dirty="0"/>
              <a:t>retention) — </a:t>
            </a:r>
            <a:r>
              <a:rPr lang="ru-RU" dirty="0"/>
              <a:t>клиент постоянно пользуется продуктом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Выручка (</a:t>
            </a:r>
            <a:r>
              <a:rPr lang="en" dirty="0"/>
              <a:t>revenue) — </a:t>
            </a:r>
            <a:r>
              <a:rPr lang="ru-RU" dirty="0"/>
              <a:t>клиент платит за продукт (этап может быть раньше этапа «Удержание»)</a:t>
            </a:r>
          </a:p>
          <a:p>
            <a:pPr lvl="1" fontAlgn="base">
              <a:spcBef>
                <a:spcPts val="0"/>
              </a:spcBef>
            </a:pPr>
            <a:r>
              <a:rPr lang="ru-RU" dirty="0"/>
              <a:t>Рекомендации</a:t>
            </a:r>
            <a:endParaRPr lang="en-US" dirty="0"/>
          </a:p>
          <a:p>
            <a:pPr fontAlgn="base"/>
            <a:r>
              <a:rPr lang="ru-RU" u="sng" dirty="0"/>
              <a:t>Изменение каких метрик приведет к прибыли?</a:t>
            </a:r>
            <a:r>
              <a:rPr lang="ru-RU" dirty="0"/>
              <a:t> </a:t>
            </a:r>
            <a:r>
              <a:rPr lang="ru-RU" u="sng" dirty="0"/>
              <a:t>Как вы будете оценивать успешность развития вашего бизнеса?</a:t>
            </a:r>
            <a:br>
              <a:rPr lang="en-US" dirty="0"/>
            </a:br>
            <a:r>
              <a:rPr lang="ru-RU" dirty="0"/>
              <a:t>Для определения ключевых метрик вашего продукта рекомендуется использовать </a:t>
            </a:r>
            <a:r>
              <a:rPr lang="en" dirty="0"/>
              <a:t>unit </a:t>
            </a:r>
            <a:r>
              <a:rPr lang="ru-RU" dirty="0"/>
              <a:t>экономику — это хороший инструмент для того, чтобы понять, что ведет к деньгам, а что — нет. Выбор неправильной метрики бывает фатальным для бизнеса.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9DDD70-4C36-ED4F-904C-95A270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48" y="0"/>
            <a:ext cx="2816352" cy="1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4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5C61CB-3AC5-7944-9154-9C629686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96" y="697"/>
            <a:ext cx="1975104" cy="23619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6541-AF4A-E441-9B47-8B7CEFB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04832"/>
            <a:ext cx="10515600" cy="890651"/>
          </a:xfrm>
        </p:spPr>
        <p:txBody>
          <a:bodyPr>
            <a:normAutofit/>
          </a:bodyPr>
          <a:lstStyle/>
          <a:p>
            <a:r>
              <a:rPr lang="ru-RU" dirty="0"/>
              <a:t>9. </a:t>
            </a:r>
            <a:r>
              <a:rPr lang="ru-RU" b="1" dirty="0"/>
              <a:t>Скрытое («нечестное») преимущество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B52C0-3BDF-084C-8480-9558550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6464"/>
            <a:ext cx="10134600" cy="52913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Этот блок поможет отстроиться от конкурентов и выделить продукт ещё сильнее.</a:t>
            </a:r>
          </a:p>
          <a:p>
            <a:pPr marL="0" indent="0">
              <a:buNone/>
            </a:pPr>
            <a:r>
              <a:rPr lang="ru-RU" dirty="0"/>
              <a:t>Подумайте, что есть в вашем продукте, но нет в других. Это должно быть </a:t>
            </a:r>
            <a:r>
              <a:rPr lang="ru-RU" b="1" dirty="0"/>
              <a:t>сильное преимущество, которое сложно скопировать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Например:</a:t>
            </a:r>
          </a:p>
          <a:p>
            <a:r>
              <a:rPr lang="ru-RU" dirty="0"/>
              <a:t>умение продвигать продукт лучше остальных (доступ к бесплатному трафику </a:t>
            </a:r>
            <a:r>
              <a:rPr lang="en-US" dirty="0"/>
              <a:t>/ </a:t>
            </a:r>
            <a:r>
              <a:rPr lang="ru-RU" dirty="0"/>
              <a:t>бесплатной рекламе, ”</a:t>
            </a:r>
            <a:r>
              <a:rPr lang="en-US" dirty="0"/>
              <a:t>trade secrets”</a:t>
            </a:r>
            <a:r>
              <a:rPr lang="ru-RU" dirty="0"/>
              <a:t>), </a:t>
            </a:r>
          </a:p>
          <a:p>
            <a:r>
              <a:rPr lang="ru-RU" dirty="0"/>
              <a:t>команда талантливых программистов,</a:t>
            </a:r>
          </a:p>
          <a:p>
            <a:r>
              <a:rPr lang="ru-RU" dirty="0"/>
              <a:t>особая фича, которая выделит его на фоне остальных</a:t>
            </a:r>
            <a:r>
              <a:rPr lang="en-US" dirty="0"/>
              <a:t>;</a:t>
            </a:r>
            <a:r>
              <a:rPr lang="ru-RU" dirty="0"/>
              <a:t> желательно, чтобы она была трудно копируемой.</a:t>
            </a:r>
            <a:endParaRPr lang="en-US" dirty="0"/>
          </a:p>
          <a:p>
            <a:r>
              <a:rPr lang="ru-RU" dirty="0"/>
              <a:t>уникальное расположение (для офлайна),</a:t>
            </a:r>
          </a:p>
          <a:p>
            <a:r>
              <a:rPr lang="ru-RU" dirty="0"/>
              <a:t>уникальная технология производства (особое качество или низкую себестоимость)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ru-RU" b="1" dirty="0"/>
              <a:t>рукаве всегда должен быть козырь</a:t>
            </a:r>
            <a:r>
              <a:rPr lang="ru-RU" dirty="0"/>
              <a:t>, который поможет выиграть борьбу у конкурентов. </a:t>
            </a:r>
          </a:p>
          <a:p>
            <a:pPr marL="0" indent="0">
              <a:buNone/>
            </a:pPr>
            <a:r>
              <a:rPr lang="ru-RU" dirty="0"/>
              <a:t>Ваше нечестное преимущество — это </a:t>
            </a:r>
            <a:r>
              <a:rPr lang="ru-RU" b="1" dirty="0"/>
              <a:t>то, что у вас есть, и чего нет и не может быть у других компаний</a:t>
            </a:r>
            <a:r>
              <a:rPr lang="ru-RU" dirty="0"/>
              <a:t>. Нечестное преимущество </a:t>
            </a:r>
            <a:r>
              <a:rPr lang="ru-RU" b="1" dirty="0"/>
              <a:t>нельзя скопировать или купить</a:t>
            </a:r>
            <a:r>
              <a:rPr lang="ru-RU" dirty="0"/>
              <a:t>, поэтому оно поможет вам выделиться на фоне остальных. Это последний шаг в процессе и часто самый сложный. Ваше нечестное преимущество может быть любым — от непревзойденного персонала до одобрения экспертов.</a:t>
            </a:r>
          </a:p>
        </p:txBody>
      </p:sp>
    </p:spTree>
    <p:extLst>
      <p:ext uri="{BB962C8B-B14F-4D97-AF65-F5344CB8AC3E}">
        <p14:creationId xmlns:p14="http://schemas.microsoft.com/office/powerpoint/2010/main" val="856222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81F7-4EBB-674B-BB85-BA05A83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5831" y="3646615"/>
            <a:ext cx="5611368" cy="646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</a:t>
            </a:r>
            <a:r>
              <a:rPr lang="en-US" dirty="0"/>
              <a:t>Lean Canvas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4C81518-F8E4-4745-B8A5-6D841924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17" y="0"/>
            <a:ext cx="10317434" cy="6858000"/>
          </a:xfrm>
        </p:spPr>
      </p:pic>
    </p:spTree>
    <p:extLst>
      <p:ext uri="{BB962C8B-B14F-4D97-AF65-F5344CB8AC3E}">
        <p14:creationId xmlns:p14="http://schemas.microsoft.com/office/powerpoint/2010/main" val="2379258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8C375-873F-C742-9FE4-6488F3A2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1453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6B1FAF-C03B-A64B-982C-8783D8DC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47" y="0"/>
            <a:ext cx="59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5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6B7C-399A-1E4A-B1CC-5DF9DDB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0776" cy="817499"/>
          </a:xfrm>
        </p:spPr>
        <p:txBody>
          <a:bodyPr>
            <a:normAutofit fontScale="90000"/>
          </a:bodyPr>
          <a:lstStyle/>
          <a:p>
            <a:r>
              <a:rPr lang="ru-RU" dirty="0"/>
              <a:t>Так зачем нужен </a:t>
            </a:r>
            <a:r>
              <a:rPr lang="en-US" dirty="0"/>
              <a:t>Lean Canvas</a:t>
            </a:r>
            <a:r>
              <a:rPr lang="ru-RU" dirty="0"/>
              <a:t> и что с ним 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48541-DB55-F84B-A138-637F797F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48"/>
            <a:ext cx="10515600" cy="4726115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Lean Canvas — </a:t>
            </a:r>
            <a:r>
              <a:rPr lang="ru-RU" dirty="0"/>
              <a:t>это не то, на что вы должны тратить часы. На самом деле, вы должны быть в состоянии получить некоторые идеи примерно через 20 минут.</a:t>
            </a:r>
          </a:p>
          <a:p>
            <a:r>
              <a:rPr lang="en-US" dirty="0"/>
              <a:t>Lean Canvas </a:t>
            </a:r>
            <a:r>
              <a:rPr lang="ru-RU" dirty="0"/>
              <a:t>нужен вам чтобы выдвинуть гипотезы относительно вашего стартапа, которые вы можете проверять и уточнять</a:t>
            </a:r>
          </a:p>
          <a:p>
            <a:r>
              <a:rPr lang="en-US" dirty="0"/>
              <a:t>Lean Canvas </a:t>
            </a:r>
            <a:r>
              <a:rPr lang="ru-RU" dirty="0"/>
              <a:t>можно показать потенциальным партнёрам, инвесторам, продуктологам, исследователям — со всеми, кто вам будет помогать и работать над продуктом</a:t>
            </a:r>
          </a:p>
          <a:p>
            <a:r>
              <a:rPr lang="en" dirty="0"/>
              <a:t>Lean Canvas </a:t>
            </a:r>
            <a:r>
              <a:rPr lang="ru-RU" dirty="0"/>
              <a:t>хорош гибкостью — в него в любой момент можно вносить правки. И это обязательно нужно делать, когда речь идет о новом продукте. Процессы в стартапах меняются очень быстро — а это напрямую влияет на каждый блок, поэтому постоянная актуализация документа необходима.</a:t>
            </a:r>
          </a:p>
        </p:txBody>
      </p:sp>
    </p:spTree>
    <p:extLst>
      <p:ext uri="{BB962C8B-B14F-4D97-AF65-F5344CB8AC3E}">
        <p14:creationId xmlns:p14="http://schemas.microsoft.com/office/powerpoint/2010/main" val="52795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8F60-F202-7C4F-8E0B-DD0986F5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6"/>
          </a:xfrm>
        </p:spPr>
        <p:txBody>
          <a:bodyPr/>
          <a:lstStyle/>
          <a:p>
            <a:r>
              <a:rPr lang="ru-RU" dirty="0"/>
              <a:t>Стадии роста /</a:t>
            </a:r>
            <a:r>
              <a:rPr lang="en-US" dirty="0"/>
              <a:t> </a:t>
            </a:r>
            <a:r>
              <a:rPr lang="ru-RU" dirty="0"/>
              <a:t>зрелости стартапа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46A29-7E24-9743-9B8A-7FEB803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1270000"/>
            <a:ext cx="958725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B477-DE02-3048-B1C7-4DA0B87E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</a:t>
            </a:r>
            <a:r>
              <a:rPr lang="en-US" dirty="0"/>
              <a:t>Lean Canvas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EC56E-2213-AF44-AC18-FD1F3D24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https://miro.com/templates/lean-canvas/</a:t>
            </a:r>
            <a:endParaRPr lang="en" dirty="0"/>
          </a:p>
          <a:p>
            <a:r>
              <a:rPr lang="en" dirty="0">
                <a:hlinkClick r:id="rId3"/>
              </a:rPr>
              <a:t>https://miro.com/app/board/o9J_lLR0k1U=/</a:t>
            </a:r>
            <a:endParaRPr lang="en" dirty="0"/>
          </a:p>
          <a:p>
            <a:r>
              <a:rPr lang="en" dirty="0">
                <a:hlinkClick r:id="rId4"/>
              </a:rPr>
              <a:t>https://miro.com/app/board/uXjVOfLPR7I=/</a:t>
            </a:r>
            <a:endParaRPr lang="en" dirty="0"/>
          </a:p>
          <a:p>
            <a:r>
              <a:rPr lang="en" dirty="0">
                <a:hlinkClick r:id="rId5"/>
              </a:rPr>
              <a:t>https://docs.google.com/spreadsheets/d/1vMRlnenuxvIR0OSsplcG8rKc5vy4nrjXLz06peDfAhw/edit#gid=0</a:t>
            </a:r>
            <a:endParaRPr lang="en" dirty="0"/>
          </a:p>
          <a:p>
            <a:r>
              <a:rPr lang="en" dirty="0">
                <a:hlinkClick r:id="rId6"/>
              </a:rPr>
              <a:t>https://neoschronos.com/assets/lean-canvas.xls</a:t>
            </a:r>
            <a:endParaRPr lang="en" dirty="0"/>
          </a:p>
          <a:p>
            <a:r>
              <a:rPr lang="en" dirty="0">
                <a:hlinkClick r:id="rId7"/>
              </a:rPr>
              <a:t>https://neoschronos.com/assets/lean-canvas.xlsx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00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50CBC-E9BD-794B-BB93-7F3AFE6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ультимедиа в Интернете 3" descr="Бизнес-модель Lean Canvas: шаблон Эш Маурья (за 8 минут)">
            <a:hlinkClick r:id="" action="ppaction://media"/>
            <a:extLst>
              <a:ext uri="{FF2B5EF4-FFF2-40B4-BE49-F238E27FC236}">
                <a16:creationId xmlns:a16="http://schemas.microsoft.com/office/drawing/2014/main" id="{1D5F35CC-3A19-CD40-8111-640C15F8F10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0B3E-5C22-0849-930D-48BA3896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en-US" dirty="0"/>
              <a:t>Pivot </a:t>
            </a:r>
            <a:r>
              <a:rPr lang="en" dirty="0"/>
              <a:t>(</a:t>
            </a:r>
            <a:r>
              <a:rPr lang="ru-RU" dirty="0"/>
              <a:t>«Вираж»)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F124A-12FC-534F-9543-A6381E3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2"/>
            <a:ext cx="10515600" cy="51927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Pivot («</a:t>
            </a:r>
            <a:r>
              <a:rPr lang="ru-RU" dirty="0"/>
              <a:t>вираж») — резкое изменение направления </a:t>
            </a:r>
            <a:r>
              <a:rPr lang="ru-RU" dirty="0">
                <a:hlinkClick r:id="rId2" tooltip="Стартап"/>
              </a:rPr>
              <a:t>стартапа</a:t>
            </a:r>
            <a:r>
              <a:rPr lang="ru-RU" dirty="0"/>
              <a:t> с целью его дальнейшего развития и сохранения жизнеспособности.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Причины: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ru-RU" dirty="0"/>
              <a:t>продукт не закрыл потребности потенциальных покупателей;</a:t>
            </a:r>
          </a:p>
          <a:p>
            <a:pPr>
              <a:spcBef>
                <a:spcPts val="0"/>
              </a:spcBef>
            </a:pPr>
            <a:r>
              <a:rPr lang="ru-RU" dirty="0"/>
              <a:t>на рынке обнаружена высокая конкуренция в нише;</a:t>
            </a:r>
          </a:p>
          <a:p>
            <a:pPr>
              <a:spcBef>
                <a:spcPts val="0"/>
              </a:spcBef>
            </a:pPr>
            <a:r>
              <a:rPr lang="ru-RU" dirty="0"/>
              <a:t>в отрасли произошли серьезные изменения, и концепция потеряла актуальность;</a:t>
            </a:r>
          </a:p>
          <a:p>
            <a:pPr>
              <a:spcBef>
                <a:spcPts val="0"/>
              </a:spcBef>
            </a:pPr>
            <a:r>
              <a:rPr lang="ru-RU" dirty="0"/>
              <a:t>аудитория не увеличивается или есть отток;</a:t>
            </a:r>
          </a:p>
          <a:p>
            <a:pPr>
              <a:spcBef>
                <a:spcPts val="0"/>
              </a:spcBef>
            </a:pPr>
            <a:r>
              <a:rPr lang="ru-RU" dirty="0"/>
              <a:t>проект «вышел на плато», нет развития;</a:t>
            </a:r>
          </a:p>
          <a:p>
            <a:pPr>
              <a:spcBef>
                <a:spcPts val="0"/>
              </a:spcBef>
            </a:pPr>
            <a:r>
              <a:rPr lang="ru-RU" dirty="0"/>
              <a:t>эффективен только один сегмент стартапа;</a:t>
            </a:r>
          </a:p>
          <a:p>
            <a:pPr>
              <a:spcBef>
                <a:spcPts val="0"/>
              </a:spcBef>
            </a:pPr>
            <a:r>
              <a:rPr lang="ru-RU" dirty="0"/>
              <a:t>регулярно поступают отрицательные отзывы</a:t>
            </a:r>
            <a:r>
              <a:rPr lang="en-US" dirty="0"/>
              <a:t>;</a:t>
            </a:r>
          </a:p>
          <a:p>
            <a:pPr>
              <a:spcBef>
                <a:spcPts val="0"/>
              </a:spcBef>
            </a:pPr>
            <a:r>
              <a:rPr lang="ru-RU" dirty="0"/>
              <a:t>при первичном погружении обнаружены более перспективные направления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Примеры:</a:t>
            </a:r>
            <a:endParaRPr lang="en" dirty="0"/>
          </a:p>
          <a:p>
            <a:pPr>
              <a:spcBef>
                <a:spcPts val="100"/>
              </a:spcBef>
            </a:pPr>
            <a:r>
              <a:rPr lang="en" dirty="0"/>
              <a:t>Airbnb — </a:t>
            </a:r>
            <a:r>
              <a:rPr lang="ru-RU" dirty="0"/>
              <a:t>хотел с надувными матрасами </a:t>
            </a:r>
          </a:p>
          <a:p>
            <a:pPr>
              <a:spcBef>
                <a:spcPts val="100"/>
              </a:spcBef>
            </a:pPr>
            <a:r>
              <a:rPr lang="en" dirty="0"/>
              <a:t>Facebook — </a:t>
            </a:r>
            <a:r>
              <a:rPr lang="ru-RU" dirty="0"/>
              <a:t>онлайн-игра </a:t>
            </a:r>
            <a:r>
              <a:rPr lang="en-US" dirty="0"/>
              <a:t>”</a:t>
            </a:r>
            <a:r>
              <a:rPr lang="en" dirty="0"/>
              <a:t>HotOrNot”</a:t>
            </a:r>
          </a:p>
          <a:p>
            <a:pPr>
              <a:spcBef>
                <a:spcPts val="100"/>
              </a:spcBef>
            </a:pPr>
            <a:r>
              <a:rPr lang="en" dirty="0"/>
              <a:t>Samsung — </a:t>
            </a:r>
            <a:r>
              <a:rPr lang="ru-RU" dirty="0"/>
              <a:t>продуктовый магазин</a:t>
            </a:r>
          </a:p>
          <a:p>
            <a:pPr>
              <a:spcBef>
                <a:spcPts val="100"/>
              </a:spcBef>
            </a:pPr>
            <a:r>
              <a:rPr lang="en" dirty="0"/>
              <a:t>YouTube — </a:t>
            </a:r>
            <a:r>
              <a:rPr lang="ru-RU" dirty="0"/>
              <a:t>социальная сеть для знакомства </a:t>
            </a:r>
            <a:endParaRPr lang="en-US" dirty="0"/>
          </a:p>
          <a:p>
            <a:pPr>
              <a:spcBef>
                <a:spcPts val="100"/>
              </a:spcBef>
            </a:pPr>
            <a:r>
              <a:rPr lang="en" dirty="0">
                <a:hlinkClick r:id="rId3" tooltip="Slack"/>
              </a:rPr>
              <a:t>Slack</a:t>
            </a:r>
            <a:r>
              <a:rPr lang="ru-RU" dirty="0"/>
              <a:t> — чат для переписки игры </a:t>
            </a:r>
            <a:r>
              <a:rPr lang="en" dirty="0">
                <a:hlinkClick r:id="rId4" tooltip="en:Glitch (video game)"/>
              </a:rPr>
              <a:t>Glitch</a:t>
            </a:r>
            <a:endParaRPr lang="ru-RU" dirty="0"/>
          </a:p>
          <a:p>
            <a:pPr>
              <a:spcBef>
                <a:spcPts val="100"/>
              </a:spcBef>
            </a:pPr>
            <a:r>
              <a:rPr lang="en" dirty="0">
                <a:hlinkClick r:id="rId5" tooltip="Netflix"/>
              </a:rPr>
              <a:t>Netflix</a:t>
            </a:r>
            <a:r>
              <a:rPr lang="ru-RU" dirty="0"/>
              <a:t> — прокат </a:t>
            </a:r>
            <a:r>
              <a:rPr lang="en" dirty="0"/>
              <a:t>DVD-</a:t>
            </a:r>
            <a:r>
              <a:rPr lang="ru-RU" dirty="0"/>
              <a:t>фильмов</a:t>
            </a:r>
          </a:p>
          <a:p>
            <a:pPr>
              <a:spcBef>
                <a:spcPts val="100"/>
              </a:spcBef>
            </a:pPr>
            <a:r>
              <a:rPr lang="en" dirty="0">
                <a:hlinkClick r:id="rId6" tooltip="Instagram"/>
              </a:rPr>
              <a:t>Instagram</a:t>
            </a:r>
            <a:r>
              <a:rPr lang="ru-RU" dirty="0"/>
              <a:t> — веб-приложение </a:t>
            </a:r>
            <a:r>
              <a:rPr lang="en" dirty="0"/>
              <a:t>Burbn: </a:t>
            </a:r>
            <a:r>
              <a:rPr lang="ru-RU" dirty="0"/>
              <a:t>регистрация на основе местоположения и обсуждение планов</a:t>
            </a:r>
          </a:p>
        </p:txBody>
      </p:sp>
    </p:spTree>
    <p:extLst>
      <p:ext uri="{BB962C8B-B14F-4D97-AF65-F5344CB8AC3E}">
        <p14:creationId xmlns:p14="http://schemas.microsoft.com/office/powerpoint/2010/main" val="2101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BA1DD-1EAD-8D47-A384-BDACB3E0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ru-RU" dirty="0"/>
              <a:t>Венчурный капитал / </a:t>
            </a:r>
            <a:r>
              <a:rPr lang="en-US" dirty="0"/>
              <a:t>Venture capital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D9EB-821E-1F41-A0FC-2FE6C01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1720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FFF (Family Friends Fools) </a:t>
            </a:r>
            <a:r>
              <a:rPr lang="en-US" dirty="0">
                <a:solidFill>
                  <a:srgbClr val="FF0000"/>
                </a:solidFill>
              </a:rPr>
              <a:t>— pre-seed</a:t>
            </a:r>
          </a:p>
          <a:p>
            <a:r>
              <a:rPr lang="ru-RU" dirty="0"/>
              <a:t>Бизнес-ангелы </a:t>
            </a:r>
            <a:r>
              <a:rPr lang="en-US" dirty="0"/>
              <a:t>(</a:t>
            </a:r>
            <a:r>
              <a:rPr lang="ru-RU" dirty="0"/>
              <a:t>частные венчурные инвесторы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— seed</a:t>
            </a:r>
          </a:p>
          <a:p>
            <a:r>
              <a:rPr lang="ru-RU" dirty="0"/>
              <a:t>Венчурные фонды</a:t>
            </a:r>
            <a:r>
              <a:rPr lang="en-US" dirty="0">
                <a:solidFill>
                  <a:srgbClr val="FF0000"/>
                </a:solidFill>
              </a:rPr>
              <a:t> — seed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startup, growth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B,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/>
              <a:t>Фонды прямых инвестиций</a:t>
            </a:r>
            <a:r>
              <a:rPr lang="en-US" dirty="0"/>
              <a:t> (private equity)</a:t>
            </a:r>
            <a:r>
              <a:rPr lang="en-US" dirty="0">
                <a:solidFill>
                  <a:srgbClr val="FF0000"/>
                </a:solidFill>
              </a:rPr>
              <a:t> — expansion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(round A, D, E…)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Мотивация сотрудников с помощью акций </a:t>
            </a:r>
            <a:r>
              <a:rPr lang="en-US" dirty="0"/>
              <a:t>/ </a:t>
            </a:r>
            <a:r>
              <a:rPr lang="ru-RU" dirty="0"/>
              <a:t>опционов на акции</a:t>
            </a:r>
            <a:endParaRPr lang="en-US" dirty="0"/>
          </a:p>
          <a:p>
            <a:r>
              <a:rPr lang="en-US" dirty="0"/>
              <a:t>IPO </a:t>
            </a:r>
            <a:r>
              <a:rPr lang="ru-RU" dirty="0"/>
              <a:t>(выход на биржу)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— </a:t>
            </a:r>
            <a:r>
              <a:rPr lang="ru-RU" dirty="0">
                <a:solidFill>
                  <a:srgbClr val="FF0000"/>
                </a:solidFill>
              </a:rPr>
              <a:t>этап зрелой компании</a:t>
            </a:r>
          </a:p>
          <a:p>
            <a:r>
              <a:rPr lang="ru-RU" dirty="0"/>
              <a:t>Продажа стратегическому инвестору (</a:t>
            </a:r>
            <a:r>
              <a:rPr lang="en-US" dirty="0"/>
              <a:t>«</a:t>
            </a:r>
            <a:r>
              <a:rPr lang="ru-RU" dirty="0"/>
              <a:t>стратегу»</a:t>
            </a:r>
            <a:r>
              <a:rPr lang="en-US" dirty="0"/>
              <a:t>): Google, Microsoft, </a:t>
            </a:r>
            <a:r>
              <a:rPr lang="ru-RU" dirty="0"/>
              <a:t>Яндекс, Сбер, мобильные операторы (Мегафон, МТС, Билайн), Северсталь</a:t>
            </a:r>
          </a:p>
          <a:p>
            <a:pPr lvl="1"/>
            <a:r>
              <a:rPr lang="ru-RU" dirty="0"/>
              <a:t>Инновации эффективны внутри больших корпораций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За счёт чего инвесторы зарабатывают?</a:t>
            </a:r>
          </a:p>
          <a:p>
            <a:pPr marL="0" indent="0">
              <a:buNone/>
            </a:pPr>
            <a:r>
              <a:rPr lang="ru-RU" dirty="0"/>
              <a:t>Если стартап развивается успешно, то на каждом последующем раунде предполагается, что оценка компании растёт, инвесторы и основатель продают на следующих </a:t>
            </a:r>
            <a:r>
              <a:rPr lang="ru-RU" b="1" dirty="0"/>
              <a:t>раундах инвестиций</a:t>
            </a:r>
            <a:r>
              <a:rPr lang="ru-RU" dirty="0"/>
              <a:t> часть своих долей с прибылью.</a:t>
            </a:r>
            <a:br>
              <a:rPr lang="ru-RU" dirty="0"/>
            </a:br>
            <a:r>
              <a:rPr lang="ru-RU" dirty="0"/>
              <a:t>Основатели постепенно размывают свою долю, а инвесторы могут выйти из компании частично или полностью (</a:t>
            </a:r>
            <a:r>
              <a:rPr lang="en-US" dirty="0"/>
              <a:t>exit</a:t>
            </a:r>
            <a:r>
              <a:rPr lang="ru-RU" dirty="0"/>
              <a:t>)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Если всё плохо, то оценка компании может на следующем раунде сократиться — </a:t>
            </a:r>
            <a:r>
              <a:rPr lang="en-US" dirty="0"/>
              <a:t>”down round”.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D3D2F2-0500-034C-B31C-D6474EE7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2"/>
          <a:stretch/>
        </p:blipFill>
        <p:spPr>
          <a:xfrm>
            <a:off x="-1" y="0"/>
            <a:ext cx="9304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543001-1DD4-C745-94F7-0F71B52D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89" b="11465"/>
          <a:stretch/>
        </p:blipFill>
        <p:spPr>
          <a:xfrm>
            <a:off x="314735" y="0"/>
            <a:ext cx="11562530" cy="6858000"/>
          </a:xfrm>
        </p:spPr>
      </p:pic>
    </p:spTree>
    <p:extLst>
      <p:ext uri="{BB962C8B-B14F-4D97-AF65-F5344CB8AC3E}">
        <p14:creationId xmlns:p14="http://schemas.microsoft.com/office/powerpoint/2010/main" val="2788996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5408</Words>
  <Application>Microsoft Macintosh PowerPoint</Application>
  <PresentationFormat>Широкоэкранный</PresentationFormat>
  <Paragraphs>351</Paragraphs>
  <Slides>51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Chalkboard</vt:lpstr>
      <vt:lpstr>Тема Office</vt:lpstr>
      <vt:lpstr>Стартапы Lean Startup</vt:lpstr>
      <vt:lpstr>Презентация PowerPoint</vt:lpstr>
      <vt:lpstr>Стартап</vt:lpstr>
      <vt:lpstr>Стартапы: особенности</vt:lpstr>
      <vt:lpstr>Стадии роста / зрелости стартапа</vt:lpstr>
      <vt:lpstr>Pivot («Вираж»)</vt:lpstr>
      <vt:lpstr>Венчурный капитал / Venture capital</vt:lpstr>
      <vt:lpstr>Презентация PowerPoint</vt:lpstr>
      <vt:lpstr>Презентация PowerPoint</vt:lpstr>
      <vt:lpstr>Экосистема развития стартапов</vt:lpstr>
      <vt:lpstr>Акселераторы и технопарки</vt:lpstr>
      <vt:lpstr>Венчурные фонды</vt:lpstr>
      <vt:lpstr>VC: стратегия / фокус</vt:lpstr>
      <vt:lpstr>Пайплайны / воронка стартапов</vt:lpstr>
      <vt:lpstr>Бережливый стартап</vt:lpstr>
      <vt:lpstr>История появления</vt:lpstr>
      <vt:lpstr>Бережливое производство Lean Manufacturing</vt:lpstr>
      <vt:lpstr>Как правильно понимать стартап?</vt:lpstr>
      <vt:lpstr>Зачем нужен подход Lean Startup?</vt:lpstr>
      <vt:lpstr>Почему проваливаются стартапы?</vt:lpstr>
      <vt:lpstr>Что такое бережливый стартап?</vt:lpstr>
      <vt:lpstr>Принципы «Бережливого стартапа»: 1: «Предприниматели есть повсюду»</vt:lpstr>
      <vt:lpstr>Принципы «Бережливого стартапа»: 2. «Предпринимательство — это менеджмент»</vt:lpstr>
      <vt:lpstr>Принципы «Бережливого стартапа»: 3. Постоянное обучение и опора на факты.</vt:lpstr>
      <vt:lpstr>Принципы «Бережливого стартапа»: 4. Создать — оценить — сделать вывод</vt:lpstr>
      <vt:lpstr>Принципы «Бережливого стартапа»: 5. Оценка успеха стартапа</vt:lpstr>
      <vt:lpstr>Какой менеджмент нужен стартапу?</vt:lpstr>
      <vt:lpstr>Как понять, что нужно людям, без лишних затрат?</vt:lpstr>
      <vt:lpstr>Разбейте видение на части</vt:lpstr>
      <vt:lpstr>Типология людей по готовности к новому</vt:lpstr>
      <vt:lpstr>Цикл «Создать — оценить — научиться»</vt:lpstr>
      <vt:lpstr>«Выходить в поля»</vt:lpstr>
      <vt:lpstr>Три механизма роста</vt:lpstr>
      <vt:lpstr>Презентация PowerPoint</vt:lpstr>
      <vt:lpstr>0. Концепция (High-Level Concept)</vt:lpstr>
      <vt:lpstr>1. Сегменты потребителей и ранние последователи</vt:lpstr>
      <vt:lpstr>2. Проблема и существующие альтернативы</vt:lpstr>
      <vt:lpstr>3. Уникальная ценность</vt:lpstr>
      <vt:lpstr>4. Решение проблемы</vt:lpstr>
      <vt:lpstr>5. Каналы продвижения</vt:lpstr>
      <vt:lpstr>6. Потоки прибыли </vt:lpstr>
      <vt:lpstr>Бизнес-модели (часть 1)</vt:lpstr>
      <vt:lpstr>Бизнес-модели (часть 2)</vt:lpstr>
      <vt:lpstr>7. Структура издержек</vt:lpstr>
      <vt:lpstr>8. Ключевые метрики</vt:lpstr>
      <vt:lpstr>9. Скрытое («нечестное») преимущество</vt:lpstr>
      <vt:lpstr>Пример Lean Canvas</vt:lpstr>
      <vt:lpstr>Презентация PowerPoint</vt:lpstr>
      <vt:lpstr>Так зачем нужен Lean Canvas и что с ним делать?</vt:lpstr>
      <vt:lpstr>Шаблоны Lean Canvas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Startup</dc:title>
  <dc:creator>Валерий Студенников</dc:creator>
  <cp:lastModifiedBy>Валерий Студенников</cp:lastModifiedBy>
  <cp:revision>201</cp:revision>
  <dcterms:created xsi:type="dcterms:W3CDTF">2022-03-31T12:33:20Z</dcterms:created>
  <dcterms:modified xsi:type="dcterms:W3CDTF">2022-04-04T12:57:17Z</dcterms:modified>
</cp:coreProperties>
</file>